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12192000"/>
  <p:notesSz cx="9296400" cy="7010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208" orient="horz"/>
        <p:guide pos="292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29075" cy="3508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65739" y="0"/>
            <a:ext cx="4029075" cy="3508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30275" y="3373438"/>
            <a:ext cx="7435850" cy="27606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59564"/>
            <a:ext cx="4029075" cy="3508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65739" y="6659564"/>
            <a:ext cx="4029075" cy="3508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930275" y="3373438"/>
            <a:ext cx="7435850" cy="27606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bc133f0d0_1_14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29bc133f0d0_1_14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bc133f0d0_1_14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9bc133f0d0_1_14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9bc133f0d0_1_15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15% decline in student/staff ratio</a:t>
            </a:r>
            <a:endParaRPr/>
          </a:p>
        </p:txBody>
      </p:sp>
      <p:sp>
        <p:nvSpPr>
          <p:cNvPr id="227" name="Google Shape;227;g29bc133f0d0_1_15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bc133f0d0_1_15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29bc133f0d0_1_15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bc133f0d0_1_16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9bc133f0d0_1_16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bc133f0d0_1_16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9bc133f0d0_1_16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bc133f0d0_1_17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9bc133f0d0_1_17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bc133f0d0_1_18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adjusted fsp for financial hardship</a:t>
            </a:r>
            <a:endParaRPr/>
          </a:p>
          <a:p>
            <a:pPr indent="0" lvl="0" marL="0" rtl="0" algn="l">
              <a:spcBef>
                <a:spcPts val="0"/>
              </a:spcBef>
              <a:spcAft>
                <a:spcPts val="0"/>
              </a:spcAft>
              <a:buNone/>
            </a:pPr>
            <a:r>
              <a:t/>
            </a:r>
            <a:endParaRPr/>
          </a:p>
        </p:txBody>
      </p:sp>
      <p:sp>
        <p:nvSpPr>
          <p:cNvPr id="257" name="Google Shape;257;g29bc133f0d0_1_18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bc133f0d0_1_18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29bc133f0d0_1_18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bc133f0d0_1_19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9bc133f0d0_1_19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bc133f0d0_1_5: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9bc133f0d0_1_5: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bc133f0d0_1_204: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29bc133f0d0_1_204: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bc133f0d0_1_19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29bc133f0d0_1_19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9bc133f0d0_1_214: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When was this discussed?</a:t>
            </a:r>
            <a:endParaRPr/>
          </a:p>
        </p:txBody>
      </p:sp>
      <p:sp>
        <p:nvSpPr>
          <p:cNvPr id="287" name="Google Shape;287;g29bc133f0d0_1_214: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bc133f0d0_1_209: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29bc133f0d0_1_209: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9bc133f0d0_1_229: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9bc133f0d0_1_229: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bc133f0d0_1_220: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9bc133f0d0_1_220: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bc133f0d0_1_234: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9bc133f0d0_1_234: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9bc133f0d0_1_244: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29bc133f0d0_1_244: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c7216f4cf_0_5: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9c7216f4cf_0_5: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9c7216f4cf_0_11: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29c7216f4cf_0_11: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bc133f0d0_1_11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9bc133f0d0_1_11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9c7216f4cf_0_154: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g29c7216f4cf_0_154: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9c7216f4cf_0_163: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29c7216f4cf_0_163: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9c7216f4cf_0_172: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29c7216f4cf_0_172: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9c7216f4cf_0_178: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29c7216f4cf_0_178: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9c7216f4cf_0_187: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29c7216f4cf_0_187: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9c7216f4cf_0_196: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g29c7216f4cf_0_196: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9c7216f4cf_0_205: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29c7216f4cf_0_205: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9c7216f4cf_0_211: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29c7216f4cf_0_211: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9c7216f4cf_0_292: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29c7216f4cf_0_292: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9c7216f4cf_0_408: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29c7216f4cf_0_408: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bc133f0d0_1_20: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9bc133f0d0_1_20: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9c7216f4cf_0_412: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29c7216f4cf_0_412: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9c7216f4cf_0_416: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29c7216f4cf_0_416: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9c7216f4cf_0_420: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29c7216f4cf_0_420: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9c7216f4cf_0_424: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29c7216f4cf_0_424: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9c7216f4cf_0_428: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29c7216f4cf_0_428: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9c7216f4cf_0_432: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29c7216f4cf_0_432: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9c7216f4cf_0_436: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29c7216f4cf_0_436: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9c7216f4cf_0_440:notes"/>
          <p:cNvSpPr txBox="1"/>
          <p:nvPr>
            <p:ph idx="1" type="body"/>
          </p:nvPr>
        </p:nvSpPr>
        <p:spPr>
          <a:xfrm>
            <a:off x="930482" y="3373516"/>
            <a:ext cx="74355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9c7216f4cf_0_440:notes"/>
          <p:cNvSpPr/>
          <p:nvPr>
            <p:ph idx="2" type="sldImg"/>
          </p:nvPr>
        </p:nvSpPr>
        <p:spPr>
          <a:xfrm>
            <a:off x="951534" y="876300"/>
            <a:ext cx="73932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9c7216f4cf_0_519: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29c7216f4cf_0_519: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9c7216f4cf_0_524: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29c7216f4cf_0_524: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bc133f0d0_1_11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9bc133f0d0_1_11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bc133f0d0_1_12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9bc133f0d0_1_12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bc133f0d0_1_12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school membership over 5 years was 7% or more - pass</a:t>
            </a:r>
            <a:endParaRPr/>
          </a:p>
        </p:txBody>
      </p:sp>
      <p:sp>
        <p:nvSpPr>
          <p:cNvPr id="197" name="Google Shape;197;g29bc133f0d0_1_12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bc133f0d0_1_133: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9bc133f0d0_1_133: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bc133f0d0_1_138:notes"/>
          <p:cNvSpPr txBox="1"/>
          <p:nvPr>
            <p:ph idx="1" type="body"/>
          </p:nvPr>
        </p:nvSpPr>
        <p:spPr>
          <a:xfrm>
            <a:off x="930275" y="3373438"/>
            <a:ext cx="7435800" cy="276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9bc133f0d0_1_138:notes"/>
          <p:cNvSpPr/>
          <p:nvPr>
            <p:ph idx="2" type="sldImg"/>
          </p:nvPr>
        </p:nvSpPr>
        <p:spPr>
          <a:xfrm>
            <a:off x="2546350" y="876300"/>
            <a:ext cx="4203600" cy="236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p1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1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8" name="Google Shape;98;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1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3" name="Google Shape;123;p19"/>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1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5" name="Google Shape;125;p1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6" name="Google Shape;126;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5" name="Google Shape;135;p21"/>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6" name="Google Shape;136;p2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7" name="Google Shape;137;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22"/>
          <p:cNvSpPr/>
          <p:nvPr>
            <p:ph idx="2" type="pic"/>
          </p:nvPr>
        </p:nvSpPr>
        <p:spPr>
          <a:xfrm>
            <a:off x="5183188" y="987425"/>
            <a:ext cx="6172200" cy="4873500"/>
          </a:xfrm>
          <a:prstGeom prst="rect">
            <a:avLst/>
          </a:prstGeom>
          <a:noFill/>
          <a:ln>
            <a:noFill/>
          </a:ln>
        </p:spPr>
      </p:sp>
      <p:sp>
        <p:nvSpPr>
          <p:cNvPr id="143" name="Google Shape;143;p2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4" name="Google Shape;144;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0" name="Google Shape;150;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6" name="Google Shape;15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 name="Google Shape;86;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21.png"/><Relationship Id="rId8"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2.png"/><Relationship Id="rId8"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18.png"/><Relationship Id="rId7" Type="http://schemas.openxmlformats.org/officeDocument/2006/relationships/image" Target="../media/image22.png"/><Relationship Id="rId8"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51.png"/><Relationship Id="rId7" Type="http://schemas.openxmlformats.org/officeDocument/2006/relationships/image" Target="../media/image33.png"/><Relationship Id="rId8"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9.png"/><Relationship Id="rId4" Type="http://schemas.openxmlformats.org/officeDocument/2006/relationships/image" Target="../media/image43.png"/><Relationship Id="rId5" Type="http://schemas.openxmlformats.org/officeDocument/2006/relationships/image" Target="../media/image24.png"/><Relationship Id="rId6" Type="http://schemas.openxmlformats.org/officeDocument/2006/relationships/image" Target="../media/image40.png"/><Relationship Id="rId7" Type="http://schemas.openxmlformats.org/officeDocument/2006/relationships/image" Target="../media/image31.png"/><Relationship Id="rId8"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2.png"/><Relationship Id="rId4" Type="http://schemas.openxmlformats.org/officeDocument/2006/relationships/image" Target="../media/image46.png"/><Relationship Id="rId5"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hyperlink" Target="https://www.seguin.k12.tx.us/upload/page/0109/Supt%20Contract.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62" name="Shape 162"/>
        <p:cNvGrpSpPr/>
        <p:nvPr/>
      </p:nvGrpSpPr>
      <p:grpSpPr>
        <a:xfrm>
          <a:off x="0" y="0"/>
          <a:ext cx="0" cy="0"/>
          <a:chOff x="0" y="0"/>
          <a:chExt cx="0" cy="0"/>
        </a:xfrm>
      </p:grpSpPr>
      <p:sp>
        <p:nvSpPr>
          <p:cNvPr id="163" name="Google Shape;163;p25"/>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Calibri"/>
                <a:ea typeface="Calibri"/>
                <a:cs typeface="Calibri"/>
                <a:sym typeface="Calibri"/>
              </a:rPr>
              <a:t>2022 -2023 Ratings</a:t>
            </a:r>
            <a:endParaRPr b="1" sz="40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4000">
                <a:solidFill>
                  <a:schemeClr val="lt1"/>
                </a:solidFill>
                <a:latin typeface="Calibri"/>
                <a:ea typeface="Calibri"/>
                <a:cs typeface="Calibri"/>
                <a:sym typeface="Calibri"/>
              </a:rPr>
              <a:t>based on School Year 2021-2022 Data</a:t>
            </a:r>
            <a:endParaRPr b="1" sz="40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b="1" sz="3000">
              <a:solidFill>
                <a:schemeClr val="lt1"/>
              </a:solidFill>
              <a:latin typeface="Calibri"/>
              <a:ea typeface="Calibri"/>
              <a:cs typeface="Calibri"/>
              <a:sym typeface="Calibri"/>
            </a:endParaRPr>
          </a:p>
          <a:p>
            <a:pPr indent="-419100" lvl="0" marL="457200" marR="0" rtl="0" algn="l">
              <a:spcBef>
                <a:spcPts val="0"/>
              </a:spcBef>
              <a:spcAft>
                <a:spcPts val="0"/>
              </a:spcAft>
              <a:buClr>
                <a:schemeClr val="lt1"/>
              </a:buClr>
              <a:buSzPts val="3000"/>
              <a:buFont typeface="Calibri"/>
              <a:buChar char="●"/>
            </a:pPr>
            <a:r>
              <a:rPr b="1" lang="en-US" sz="3000">
                <a:solidFill>
                  <a:schemeClr val="lt1"/>
                </a:solidFill>
                <a:latin typeface="Calibri"/>
                <a:ea typeface="Calibri"/>
                <a:cs typeface="Calibri"/>
                <a:sym typeface="Calibri"/>
              </a:rPr>
              <a:t>Scoring:</a:t>
            </a:r>
            <a:endParaRPr b="1" sz="3000">
              <a:solidFill>
                <a:schemeClr val="lt1"/>
              </a:solidFill>
              <a:latin typeface="Calibri"/>
              <a:ea typeface="Calibri"/>
              <a:cs typeface="Calibri"/>
              <a:sym typeface="Calibri"/>
            </a:endParaRPr>
          </a:p>
          <a:p>
            <a:pPr indent="-419100" lvl="1" marL="914400" marR="0" rtl="0" algn="l">
              <a:spcBef>
                <a:spcPts val="0"/>
              </a:spcBef>
              <a:spcAft>
                <a:spcPts val="0"/>
              </a:spcAft>
              <a:buClr>
                <a:schemeClr val="lt1"/>
              </a:buClr>
              <a:buSzPts val="3000"/>
              <a:buFont typeface="Calibri"/>
              <a:buChar char="○"/>
            </a:pPr>
            <a:r>
              <a:rPr b="1" lang="en-US" sz="3000">
                <a:solidFill>
                  <a:schemeClr val="lt1"/>
                </a:solidFill>
                <a:latin typeface="Calibri"/>
                <a:ea typeface="Calibri"/>
                <a:cs typeface="Calibri"/>
                <a:sym typeface="Calibri"/>
              </a:rPr>
              <a:t>A - 90-100: Superior Achievement  </a:t>
            </a:r>
            <a:endParaRPr b="1" sz="3000">
              <a:solidFill>
                <a:schemeClr val="lt1"/>
              </a:solidFill>
              <a:latin typeface="Calibri"/>
              <a:ea typeface="Calibri"/>
              <a:cs typeface="Calibri"/>
              <a:sym typeface="Calibri"/>
            </a:endParaRPr>
          </a:p>
          <a:p>
            <a:pPr indent="-419100" lvl="1" marL="914400" marR="0" rtl="0" algn="l">
              <a:spcBef>
                <a:spcPts val="0"/>
              </a:spcBef>
              <a:spcAft>
                <a:spcPts val="0"/>
              </a:spcAft>
              <a:buClr>
                <a:schemeClr val="lt1"/>
              </a:buClr>
              <a:buSzPts val="3000"/>
              <a:buFont typeface="Calibri"/>
              <a:buChar char="○"/>
            </a:pPr>
            <a:r>
              <a:rPr b="1" lang="en-US" sz="3000">
                <a:solidFill>
                  <a:schemeClr val="lt1"/>
                </a:solidFill>
                <a:latin typeface="Calibri"/>
                <a:ea typeface="Calibri"/>
                <a:cs typeface="Calibri"/>
                <a:sym typeface="Calibri"/>
              </a:rPr>
              <a:t>B -  80-89:  Above Standard Achievement</a:t>
            </a:r>
            <a:endParaRPr b="1" sz="3000">
              <a:solidFill>
                <a:schemeClr val="lt1"/>
              </a:solidFill>
              <a:latin typeface="Calibri"/>
              <a:ea typeface="Calibri"/>
              <a:cs typeface="Calibri"/>
              <a:sym typeface="Calibri"/>
            </a:endParaRPr>
          </a:p>
          <a:p>
            <a:pPr indent="-419100" lvl="1" marL="914400" marR="0" rtl="0" algn="l">
              <a:spcBef>
                <a:spcPts val="0"/>
              </a:spcBef>
              <a:spcAft>
                <a:spcPts val="0"/>
              </a:spcAft>
              <a:buClr>
                <a:schemeClr val="lt1"/>
              </a:buClr>
              <a:buSzPts val="3000"/>
              <a:buFont typeface="Calibri"/>
              <a:buChar char="○"/>
            </a:pPr>
            <a:r>
              <a:rPr b="1" lang="en-US" sz="3000">
                <a:solidFill>
                  <a:schemeClr val="lt1"/>
                </a:solidFill>
                <a:latin typeface="Calibri"/>
                <a:ea typeface="Calibri"/>
                <a:cs typeface="Calibri"/>
                <a:sym typeface="Calibri"/>
              </a:rPr>
              <a:t>C -  60-79:  Standard Achievement</a:t>
            </a:r>
            <a:endParaRPr b="1" sz="3000">
              <a:solidFill>
                <a:schemeClr val="lt1"/>
              </a:solidFill>
              <a:latin typeface="Calibri"/>
              <a:ea typeface="Calibri"/>
              <a:cs typeface="Calibri"/>
              <a:sym typeface="Calibri"/>
            </a:endParaRPr>
          </a:p>
          <a:p>
            <a:pPr indent="-419100" lvl="1" marL="914400" marR="0" rtl="0" algn="l">
              <a:spcBef>
                <a:spcPts val="0"/>
              </a:spcBef>
              <a:spcAft>
                <a:spcPts val="0"/>
              </a:spcAft>
              <a:buClr>
                <a:schemeClr val="lt1"/>
              </a:buClr>
              <a:buSzPts val="3000"/>
              <a:buFont typeface="Calibri"/>
              <a:buChar char="○"/>
            </a:pPr>
            <a:r>
              <a:rPr b="1" lang="en-US" sz="3000">
                <a:solidFill>
                  <a:schemeClr val="lt1"/>
                </a:solidFill>
                <a:latin typeface="Calibri"/>
                <a:ea typeface="Calibri"/>
                <a:cs typeface="Calibri"/>
                <a:sym typeface="Calibri"/>
              </a:rPr>
              <a:t>F -  Below 60: Substandard Achievement</a:t>
            </a:r>
            <a:endParaRPr b="1" sz="3000">
              <a:solidFill>
                <a:schemeClr val="lt1"/>
              </a:solidFill>
              <a:latin typeface="Calibri"/>
              <a:ea typeface="Calibri"/>
              <a:cs typeface="Calibri"/>
              <a:sym typeface="Calibri"/>
            </a:endParaRPr>
          </a:p>
        </p:txBody>
      </p:sp>
      <p:sp>
        <p:nvSpPr>
          <p:cNvPr id="164" name="Google Shape;164;p25"/>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a:t>
            </a:r>
            <a:r>
              <a:rPr b="1" lang="en-US" sz="3200"/>
              <a:t> Integrity Rating System (FIRST) of Texas </a:t>
            </a:r>
            <a:endParaRPr b="1"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16" name="Shape 216"/>
        <p:cNvGrpSpPr/>
        <p:nvPr/>
      </p:nvGrpSpPr>
      <p:grpSpPr>
        <a:xfrm>
          <a:off x="0" y="0"/>
          <a:ext cx="0" cy="0"/>
          <a:chOff x="0" y="0"/>
          <a:chExt cx="0" cy="0"/>
        </a:xfrm>
      </p:grpSpPr>
      <p:sp>
        <p:nvSpPr>
          <p:cNvPr id="217" name="Google Shape;217;p34"/>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8</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Was the measure of current assets to current liabilities ratio for the school district sufficient to cover short-term debt?</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Current Assets: $87,938,648 </a:t>
            </a:r>
            <a:endParaRPr b="1" sz="31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Current Liabilities: $22,569,649</a:t>
            </a:r>
            <a:endParaRPr b="1" sz="31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Ratio: 3.8963</a:t>
            </a:r>
            <a:endParaRPr b="1" sz="31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Score: 10 points</a:t>
            </a:r>
            <a:endParaRPr b="1" sz="3300">
              <a:solidFill>
                <a:schemeClr val="lt1"/>
              </a:solidFill>
              <a:latin typeface="Calibri"/>
              <a:ea typeface="Calibri"/>
              <a:cs typeface="Calibri"/>
              <a:sym typeface="Calibri"/>
            </a:endParaRPr>
          </a:p>
        </p:txBody>
      </p:sp>
      <p:sp>
        <p:nvSpPr>
          <p:cNvPr id="218" name="Google Shape;218;p34"/>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22" name="Shape 222"/>
        <p:cNvGrpSpPr/>
        <p:nvPr/>
      </p:nvGrpSpPr>
      <p:grpSpPr>
        <a:xfrm>
          <a:off x="0" y="0"/>
          <a:ext cx="0" cy="0"/>
          <a:chOff x="0" y="0"/>
          <a:chExt cx="0" cy="0"/>
        </a:xfrm>
      </p:grpSpPr>
      <p:sp>
        <p:nvSpPr>
          <p:cNvPr id="223" name="Google Shape;223;p35"/>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9</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school district’s general fund revenues equal or exceed expenditures? Or, was the district’s number of days of cash on hand greater than or equal to 60 days?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Seguin ISD number of days of cash on hand was 182</a:t>
            </a:r>
            <a:endParaRPr b="1" sz="31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Score: 10 points</a:t>
            </a:r>
            <a:endParaRPr b="1" sz="3300">
              <a:solidFill>
                <a:schemeClr val="lt1"/>
              </a:solidFill>
              <a:latin typeface="Calibri"/>
              <a:ea typeface="Calibri"/>
              <a:cs typeface="Calibri"/>
              <a:sym typeface="Calibri"/>
            </a:endParaRPr>
          </a:p>
        </p:txBody>
      </p:sp>
      <p:sp>
        <p:nvSpPr>
          <p:cNvPr id="224" name="Google Shape;224;p35"/>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28" name="Shape 228"/>
        <p:cNvGrpSpPr/>
        <p:nvPr/>
      </p:nvGrpSpPr>
      <p:grpSpPr>
        <a:xfrm>
          <a:off x="0" y="0"/>
          <a:ext cx="0" cy="0"/>
          <a:chOff x="0" y="0"/>
          <a:chExt cx="0" cy="0"/>
        </a:xfrm>
      </p:grpSpPr>
      <p:sp>
        <p:nvSpPr>
          <p:cNvPr id="229" name="Google Shape;229;p36"/>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10</a:t>
            </a:r>
            <a:endParaRPr b="1" sz="3300" u="sng">
              <a:solidFill>
                <a:schemeClr val="lt1"/>
              </a:solidFill>
              <a:latin typeface="Calibri"/>
              <a:ea typeface="Calibri"/>
              <a:cs typeface="Calibri"/>
              <a:sym typeface="Calibri"/>
            </a:endParaRPr>
          </a:p>
          <a:p>
            <a:pPr indent="0" lvl="0" marL="0" rtl="0" algn="ctr">
              <a:spcBef>
                <a:spcPts val="0"/>
              </a:spcBef>
              <a:spcAft>
                <a:spcPts val="0"/>
              </a:spcAft>
              <a:buNone/>
            </a:pPr>
            <a:r>
              <a:rPr b="1" lang="en-US" sz="3300">
                <a:solidFill>
                  <a:schemeClr val="lt1"/>
                </a:solidFill>
                <a:latin typeface="Calibri"/>
                <a:ea typeface="Calibri"/>
                <a:cs typeface="Calibri"/>
                <a:sym typeface="Calibri"/>
              </a:rPr>
              <a:t>This indicator is not being evaluated.</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10 points</a:t>
            </a:r>
            <a:endParaRPr b="1" sz="3300">
              <a:solidFill>
                <a:schemeClr val="lt1"/>
              </a:solidFill>
              <a:latin typeface="Calibri"/>
              <a:ea typeface="Calibri"/>
              <a:cs typeface="Calibri"/>
              <a:sym typeface="Calibri"/>
            </a:endParaRPr>
          </a:p>
        </p:txBody>
      </p:sp>
      <p:sp>
        <p:nvSpPr>
          <p:cNvPr id="230" name="Google Shape;230;p36"/>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34" name="Shape 234"/>
        <p:cNvGrpSpPr/>
        <p:nvPr/>
      </p:nvGrpSpPr>
      <p:grpSpPr>
        <a:xfrm>
          <a:off x="0" y="0"/>
          <a:ext cx="0" cy="0"/>
          <a:chOff x="0" y="0"/>
          <a:chExt cx="0" cy="0"/>
        </a:xfrm>
      </p:grpSpPr>
      <p:sp>
        <p:nvSpPr>
          <p:cNvPr id="235" name="Google Shape;235;p37"/>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11</a:t>
            </a:r>
            <a:endParaRPr b="1" sz="3300" u="sng">
              <a:solidFill>
                <a:schemeClr val="lt1"/>
              </a:solidFill>
              <a:latin typeface="Calibri"/>
              <a:ea typeface="Calibri"/>
              <a:cs typeface="Calibri"/>
              <a:sym typeface="Calibri"/>
            </a:endParaRPr>
          </a:p>
          <a:p>
            <a:pPr indent="0" lvl="0" marL="0" rtl="0" algn="ctr">
              <a:spcBef>
                <a:spcPts val="0"/>
              </a:spcBef>
              <a:spcAft>
                <a:spcPts val="0"/>
              </a:spcAft>
              <a:buNone/>
            </a:pPr>
            <a:r>
              <a:rPr b="1" lang="en-US" sz="3300">
                <a:solidFill>
                  <a:schemeClr val="lt1"/>
                </a:solidFill>
                <a:latin typeface="Calibri"/>
                <a:ea typeface="Calibri"/>
                <a:cs typeface="Calibri"/>
                <a:sym typeface="Calibri"/>
              </a:rPr>
              <a:t>Was the ratio of long-term liabilities to total assets for the school district sufficient to support long-term solvency?</a:t>
            </a:r>
            <a:endParaRPr b="1" sz="3300">
              <a:solidFill>
                <a:schemeClr val="lt1"/>
              </a:solidFill>
              <a:latin typeface="Calibri"/>
              <a:ea typeface="Calibri"/>
              <a:cs typeface="Calibri"/>
              <a:sym typeface="Calibri"/>
            </a:endParaRPr>
          </a:p>
          <a:p>
            <a:pPr indent="0" lvl="0" marL="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2700">
                <a:solidFill>
                  <a:schemeClr val="lt1"/>
                </a:solidFill>
                <a:latin typeface="Calibri"/>
                <a:ea typeface="Calibri"/>
                <a:cs typeface="Calibri"/>
                <a:sym typeface="Calibri"/>
              </a:rPr>
              <a:t>2022 Total Students: 7,039</a:t>
            </a:r>
            <a:endParaRPr b="1" sz="2700">
              <a:solidFill>
                <a:schemeClr val="lt1"/>
              </a:solidFill>
              <a:latin typeface="Calibri"/>
              <a:ea typeface="Calibri"/>
              <a:cs typeface="Calibri"/>
              <a:sym typeface="Calibri"/>
            </a:endParaRPr>
          </a:p>
          <a:p>
            <a:pPr indent="0" lvl="0" marL="0" rtl="0" algn="l">
              <a:spcBef>
                <a:spcPts val="0"/>
              </a:spcBef>
              <a:spcAft>
                <a:spcPts val="0"/>
              </a:spcAft>
              <a:buNone/>
            </a:pPr>
            <a:r>
              <a:rPr b="1" lang="en-US" sz="2700">
                <a:solidFill>
                  <a:schemeClr val="lt1"/>
                </a:solidFill>
                <a:latin typeface="Calibri"/>
                <a:ea typeface="Calibri"/>
                <a:cs typeface="Calibri"/>
                <a:sym typeface="Calibri"/>
              </a:rPr>
              <a:t>2018 Total Students: 7,446</a:t>
            </a:r>
            <a:endParaRPr b="1" sz="2700">
              <a:solidFill>
                <a:schemeClr val="lt1"/>
              </a:solidFill>
              <a:latin typeface="Calibri"/>
              <a:ea typeface="Calibri"/>
              <a:cs typeface="Calibri"/>
              <a:sym typeface="Calibri"/>
            </a:endParaRPr>
          </a:p>
          <a:p>
            <a:pPr indent="0" lvl="0" marL="0" rtl="0" algn="l">
              <a:spcBef>
                <a:spcPts val="0"/>
              </a:spcBef>
              <a:spcAft>
                <a:spcPts val="0"/>
              </a:spcAft>
              <a:buNone/>
            </a:pPr>
            <a:r>
              <a:rPr b="1" lang="en-US" sz="2700">
                <a:solidFill>
                  <a:schemeClr val="lt1"/>
                </a:solidFill>
                <a:latin typeface="Calibri"/>
                <a:ea typeface="Calibri"/>
                <a:cs typeface="Calibri"/>
                <a:sym typeface="Calibri"/>
              </a:rPr>
              <a:t>5 Year Change in Students: -407</a:t>
            </a:r>
            <a:endParaRPr b="1" sz="2700">
              <a:solidFill>
                <a:schemeClr val="lt1"/>
              </a:solidFill>
              <a:latin typeface="Calibri"/>
              <a:ea typeface="Calibri"/>
              <a:cs typeface="Calibri"/>
              <a:sym typeface="Calibri"/>
            </a:endParaRPr>
          </a:p>
          <a:p>
            <a:pPr indent="0" lvl="0" marL="0" rtl="0" algn="l">
              <a:spcBef>
                <a:spcPts val="0"/>
              </a:spcBef>
              <a:spcAft>
                <a:spcPts val="0"/>
              </a:spcAft>
              <a:buNone/>
            </a:pPr>
            <a:r>
              <a:rPr b="1" lang="en-US" sz="2700">
                <a:solidFill>
                  <a:schemeClr val="lt1"/>
                </a:solidFill>
                <a:latin typeface="Calibri"/>
                <a:ea typeface="Calibri"/>
                <a:cs typeface="Calibri"/>
                <a:sym typeface="Calibri"/>
              </a:rPr>
              <a:t>Score: 4 points (points deducted for decrease in student enrollment</a:t>
            </a:r>
            <a:endParaRPr b="1" sz="3300">
              <a:solidFill>
                <a:schemeClr val="lt1"/>
              </a:solidFill>
              <a:latin typeface="Calibri"/>
              <a:ea typeface="Calibri"/>
              <a:cs typeface="Calibri"/>
              <a:sym typeface="Calibri"/>
            </a:endParaRPr>
          </a:p>
        </p:txBody>
      </p:sp>
      <p:sp>
        <p:nvSpPr>
          <p:cNvPr id="236" name="Google Shape;236;p37"/>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40" name="Shape 240"/>
        <p:cNvGrpSpPr/>
        <p:nvPr/>
      </p:nvGrpSpPr>
      <p:grpSpPr>
        <a:xfrm>
          <a:off x="0" y="0"/>
          <a:ext cx="0" cy="0"/>
          <a:chOff x="0" y="0"/>
          <a:chExt cx="0" cy="0"/>
        </a:xfrm>
      </p:grpSpPr>
      <p:sp>
        <p:nvSpPr>
          <p:cNvPr id="241" name="Google Shape;241;p38"/>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12</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Was the debt per $100 of assessed property value ration sufficient to support future debt repayments?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Seguin ISD resources were sufficient to meet required debt service</a:t>
            </a:r>
            <a:endParaRPr b="1" sz="3100">
              <a:solidFill>
                <a:schemeClr val="lt1"/>
              </a:solidFill>
              <a:latin typeface="Calibri"/>
              <a:ea typeface="Calibri"/>
              <a:cs typeface="Calibri"/>
              <a:sym typeface="Calibri"/>
            </a:endParaRPr>
          </a:p>
          <a:p>
            <a:pPr indent="0" lvl="0" marL="0" rtl="0" algn="l">
              <a:spcBef>
                <a:spcPts val="0"/>
              </a:spcBef>
              <a:spcAft>
                <a:spcPts val="0"/>
              </a:spcAft>
              <a:buNone/>
            </a:pPr>
            <a:r>
              <a:rPr b="1" lang="en-US" sz="3100">
                <a:solidFill>
                  <a:schemeClr val="lt1"/>
                </a:solidFill>
                <a:latin typeface="Calibri"/>
                <a:ea typeface="Calibri"/>
                <a:cs typeface="Calibri"/>
                <a:sym typeface="Calibri"/>
              </a:rPr>
              <a:t>Score: 8 points (point reduction due to additional bond debt)</a:t>
            </a:r>
            <a:endParaRPr b="1" sz="2800">
              <a:solidFill>
                <a:schemeClr val="lt1"/>
              </a:solidFill>
              <a:latin typeface="Calibri"/>
              <a:ea typeface="Calibri"/>
              <a:cs typeface="Calibri"/>
              <a:sym typeface="Calibri"/>
            </a:endParaRPr>
          </a:p>
        </p:txBody>
      </p:sp>
      <p:sp>
        <p:nvSpPr>
          <p:cNvPr id="242" name="Google Shape;242;p38"/>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46" name="Shape 246"/>
        <p:cNvGrpSpPr/>
        <p:nvPr/>
      </p:nvGrpSpPr>
      <p:grpSpPr>
        <a:xfrm>
          <a:off x="0" y="0"/>
          <a:ext cx="0" cy="0"/>
          <a:chOff x="0" y="0"/>
          <a:chExt cx="0" cy="0"/>
        </a:xfrm>
      </p:grpSpPr>
      <p:sp>
        <p:nvSpPr>
          <p:cNvPr id="247" name="Google Shape;247;p39"/>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13</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Was the district’s administrative cost ratio equal to or less than the threshold ratio?</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Recommended Administrative Cost Ratio: &lt;= 10.00%</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Administrative Cost Ratio: 11.24%</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8 points </a:t>
            </a:r>
            <a:endParaRPr b="1" sz="3300">
              <a:solidFill>
                <a:schemeClr val="lt1"/>
              </a:solidFill>
              <a:latin typeface="Calibri"/>
              <a:ea typeface="Calibri"/>
              <a:cs typeface="Calibri"/>
              <a:sym typeface="Calibri"/>
            </a:endParaRPr>
          </a:p>
        </p:txBody>
      </p:sp>
      <p:sp>
        <p:nvSpPr>
          <p:cNvPr id="248" name="Google Shape;248;p39"/>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52" name="Shape 252"/>
        <p:cNvGrpSpPr/>
        <p:nvPr/>
      </p:nvGrpSpPr>
      <p:grpSpPr>
        <a:xfrm>
          <a:off x="0" y="0"/>
          <a:ext cx="0" cy="0"/>
          <a:chOff x="0" y="0"/>
          <a:chExt cx="0" cy="0"/>
        </a:xfrm>
      </p:grpSpPr>
      <p:sp>
        <p:nvSpPr>
          <p:cNvPr id="253" name="Google Shape;253;p40"/>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14</a:t>
            </a:r>
            <a:endParaRPr b="1" sz="3300" u="sng">
              <a:solidFill>
                <a:schemeClr val="lt1"/>
              </a:solidFill>
              <a:latin typeface="Calibri"/>
              <a:ea typeface="Calibri"/>
              <a:cs typeface="Calibri"/>
              <a:sym typeface="Calibri"/>
            </a:endParaRPr>
          </a:p>
          <a:p>
            <a:pPr indent="0" lvl="0" marL="0" rtl="0" algn="ctr">
              <a:spcBef>
                <a:spcPts val="0"/>
              </a:spcBef>
              <a:spcAft>
                <a:spcPts val="0"/>
              </a:spcAft>
              <a:buNone/>
            </a:pPr>
            <a:r>
              <a:rPr b="1" lang="en-US" sz="3300">
                <a:solidFill>
                  <a:schemeClr val="lt1"/>
                </a:solidFill>
                <a:latin typeface="Calibri"/>
                <a:ea typeface="Calibri"/>
                <a:cs typeface="Calibri"/>
                <a:sym typeface="Calibri"/>
              </a:rPr>
              <a:t>This indicator is not being evaluated.</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10 points</a:t>
            </a:r>
            <a:endParaRPr b="1" sz="3300">
              <a:solidFill>
                <a:schemeClr val="lt1"/>
              </a:solidFill>
              <a:latin typeface="Calibri"/>
              <a:ea typeface="Calibri"/>
              <a:cs typeface="Calibri"/>
              <a:sym typeface="Calibri"/>
            </a:endParaRPr>
          </a:p>
        </p:txBody>
      </p:sp>
      <p:sp>
        <p:nvSpPr>
          <p:cNvPr id="254" name="Google Shape;254;p40"/>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58" name="Shape 258"/>
        <p:cNvGrpSpPr/>
        <p:nvPr/>
      </p:nvGrpSpPr>
      <p:grpSpPr>
        <a:xfrm>
          <a:off x="0" y="0"/>
          <a:ext cx="0" cy="0"/>
          <a:chOff x="0" y="0"/>
          <a:chExt cx="0" cy="0"/>
        </a:xfrm>
      </p:grpSpPr>
      <p:sp>
        <p:nvSpPr>
          <p:cNvPr id="259" name="Google Shape;259;p41"/>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15</a:t>
            </a:r>
            <a:endParaRPr b="1" sz="3300" u="sng">
              <a:solidFill>
                <a:schemeClr val="lt1"/>
              </a:solidFill>
              <a:latin typeface="Calibri"/>
              <a:ea typeface="Calibri"/>
              <a:cs typeface="Calibri"/>
              <a:sym typeface="Calibri"/>
            </a:endParaRPr>
          </a:p>
          <a:p>
            <a:pPr indent="0" lvl="0" marL="0" rtl="0" algn="ctr">
              <a:spcBef>
                <a:spcPts val="0"/>
              </a:spcBef>
              <a:spcAft>
                <a:spcPts val="0"/>
              </a:spcAft>
              <a:buNone/>
            </a:pPr>
            <a:r>
              <a:rPr b="1" lang="en-US" sz="3300">
                <a:solidFill>
                  <a:schemeClr val="lt1"/>
                </a:solidFill>
                <a:latin typeface="Calibri"/>
                <a:ea typeface="Calibri"/>
                <a:cs typeface="Calibri"/>
                <a:sym typeface="Calibri"/>
              </a:rPr>
              <a:t>This indicator is not being evaluated.</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5 points</a:t>
            </a:r>
            <a:endParaRPr b="1" sz="3300">
              <a:solidFill>
                <a:schemeClr val="lt1"/>
              </a:solidFill>
              <a:latin typeface="Calibri"/>
              <a:ea typeface="Calibri"/>
              <a:cs typeface="Calibri"/>
              <a:sym typeface="Calibri"/>
            </a:endParaRPr>
          </a:p>
        </p:txBody>
      </p:sp>
      <p:sp>
        <p:nvSpPr>
          <p:cNvPr id="260" name="Google Shape;260;p41"/>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64" name="Shape 264"/>
        <p:cNvGrpSpPr/>
        <p:nvPr/>
      </p:nvGrpSpPr>
      <p:grpSpPr>
        <a:xfrm>
          <a:off x="0" y="0"/>
          <a:ext cx="0" cy="0"/>
          <a:chOff x="0" y="0"/>
          <a:chExt cx="0" cy="0"/>
        </a:xfrm>
      </p:grpSpPr>
      <p:sp>
        <p:nvSpPr>
          <p:cNvPr id="265" name="Google Shape;265;p42"/>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16</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comparison of PEIMS data to like information in the annual financial report result in a total variance of less than 3% of all expenditures by function?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Sum of Differences $104</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Expenditures: $62,438,500</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266" name="Google Shape;266;p42"/>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70" name="Shape 270"/>
        <p:cNvGrpSpPr/>
        <p:nvPr/>
      </p:nvGrpSpPr>
      <p:grpSpPr>
        <a:xfrm>
          <a:off x="0" y="0"/>
          <a:ext cx="0" cy="0"/>
          <a:chOff x="0" y="0"/>
          <a:chExt cx="0" cy="0"/>
        </a:xfrm>
      </p:grpSpPr>
      <p:sp>
        <p:nvSpPr>
          <p:cNvPr id="271" name="Google Shape;271;p43"/>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17</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external independent auditor indicate the annual financial statement was free of any instance(s) of material weaknesses in internal controls over financial reporting and compliance for local, state, or federal funds?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external auditor strong internal control</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272" name="Google Shape;272;p43"/>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68" name="Shape 168"/>
        <p:cNvGrpSpPr/>
        <p:nvPr/>
      </p:nvGrpSpPr>
      <p:grpSpPr>
        <a:xfrm>
          <a:off x="0" y="0"/>
          <a:ext cx="0" cy="0"/>
          <a:chOff x="0" y="0"/>
          <a:chExt cx="0" cy="0"/>
        </a:xfrm>
      </p:grpSpPr>
      <p:sp>
        <p:nvSpPr>
          <p:cNvPr id="169" name="Google Shape;169;p26"/>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chemeClr val="lt1"/>
                </a:solidFill>
                <a:latin typeface="Calibri"/>
                <a:ea typeface="Calibri"/>
                <a:cs typeface="Calibri"/>
                <a:sym typeface="Calibri"/>
              </a:rPr>
              <a:t>Seguin ISD FIRST Results for 2022</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The Indicators</a:t>
            </a:r>
            <a:endParaRPr b="1" sz="5000">
              <a:solidFill>
                <a:schemeClr val="lt1"/>
              </a:solidFill>
              <a:latin typeface="Calibri"/>
              <a:ea typeface="Calibri"/>
              <a:cs typeface="Calibri"/>
              <a:sym typeface="Calibri"/>
            </a:endParaRPr>
          </a:p>
        </p:txBody>
      </p:sp>
      <p:sp>
        <p:nvSpPr>
          <p:cNvPr id="170" name="Google Shape;170;p26"/>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76" name="Shape 276"/>
        <p:cNvGrpSpPr/>
        <p:nvPr/>
      </p:nvGrpSpPr>
      <p:grpSpPr>
        <a:xfrm>
          <a:off x="0" y="0"/>
          <a:ext cx="0" cy="0"/>
          <a:chOff x="0" y="0"/>
          <a:chExt cx="0" cy="0"/>
        </a:xfrm>
      </p:grpSpPr>
      <p:sp>
        <p:nvSpPr>
          <p:cNvPr id="277" name="Google Shape;277;p44"/>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18</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external auditor indicate the annual financial report was free of any instance(s) of material noncompliance for grants, contracts, and laws related to local, state or federal funds?</a:t>
            </a:r>
            <a:endParaRPr b="1" sz="3300">
              <a:solidFill>
                <a:schemeClr val="lt1"/>
              </a:solidFill>
              <a:latin typeface="Calibri"/>
              <a:ea typeface="Calibri"/>
              <a:cs typeface="Calibri"/>
              <a:sym typeface="Calibri"/>
            </a:endParaRPr>
          </a:p>
          <a:p>
            <a:pPr indent="0" lvl="0" marL="45720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AFR indicated no material noncompliance</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10 points</a:t>
            </a:r>
            <a:endParaRPr b="1" sz="3300">
              <a:solidFill>
                <a:schemeClr val="lt1"/>
              </a:solidFill>
              <a:latin typeface="Calibri"/>
              <a:ea typeface="Calibri"/>
              <a:cs typeface="Calibri"/>
              <a:sym typeface="Calibri"/>
            </a:endParaRPr>
          </a:p>
        </p:txBody>
      </p:sp>
      <p:sp>
        <p:nvSpPr>
          <p:cNvPr id="278" name="Google Shape;278;p44"/>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82" name="Shape 282"/>
        <p:cNvGrpSpPr/>
        <p:nvPr/>
      </p:nvGrpSpPr>
      <p:grpSpPr>
        <a:xfrm>
          <a:off x="0" y="0"/>
          <a:ext cx="0" cy="0"/>
          <a:chOff x="0" y="0"/>
          <a:chExt cx="0" cy="0"/>
        </a:xfrm>
      </p:grpSpPr>
      <p:sp>
        <p:nvSpPr>
          <p:cNvPr id="283" name="Google Shape;283;p45"/>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19</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district post the required financial information on its website in accordance with Government Code, Local Government Code, Texas Education Code, Texas Administrative Code and other statues, laws, and rules were in effect at the district's fiscal year end?</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met all requirements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5 points</a:t>
            </a:r>
            <a:endParaRPr b="1" sz="3300">
              <a:solidFill>
                <a:schemeClr val="lt1"/>
              </a:solidFill>
              <a:latin typeface="Calibri"/>
              <a:ea typeface="Calibri"/>
              <a:cs typeface="Calibri"/>
              <a:sym typeface="Calibri"/>
            </a:endParaRPr>
          </a:p>
        </p:txBody>
      </p:sp>
      <p:sp>
        <p:nvSpPr>
          <p:cNvPr id="284" name="Google Shape;284;p45"/>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88" name="Shape 288"/>
        <p:cNvGrpSpPr/>
        <p:nvPr/>
      </p:nvGrpSpPr>
      <p:grpSpPr>
        <a:xfrm>
          <a:off x="0" y="0"/>
          <a:ext cx="0" cy="0"/>
          <a:chOff x="0" y="0"/>
          <a:chExt cx="0" cy="0"/>
        </a:xfrm>
      </p:grpSpPr>
      <p:sp>
        <p:nvSpPr>
          <p:cNvPr id="289" name="Google Shape;289;p46"/>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20</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school board members discuss the district’s property values at the board meeting within 120 days before the district adopted its budget?</a:t>
            </a:r>
            <a:endParaRPr b="1" sz="3300">
              <a:solidFill>
                <a:schemeClr val="lt1"/>
              </a:solidFill>
              <a:latin typeface="Calibri"/>
              <a:ea typeface="Calibri"/>
              <a:cs typeface="Calibri"/>
              <a:sym typeface="Calibri"/>
            </a:endParaRPr>
          </a:p>
          <a:p>
            <a:pPr indent="0" lvl="0" marL="45720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met all requirements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290" name="Google Shape;290;p46"/>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94" name="Shape 294"/>
        <p:cNvGrpSpPr/>
        <p:nvPr/>
      </p:nvGrpSpPr>
      <p:grpSpPr>
        <a:xfrm>
          <a:off x="0" y="0"/>
          <a:ext cx="0" cy="0"/>
          <a:chOff x="0" y="0"/>
          <a:chExt cx="0" cy="0"/>
        </a:xfrm>
      </p:grpSpPr>
      <p:sp>
        <p:nvSpPr>
          <p:cNvPr id="295" name="Google Shape;295;p47"/>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5000">
                <a:solidFill>
                  <a:schemeClr val="lt1"/>
                </a:solidFill>
                <a:latin typeface="Calibri"/>
                <a:ea typeface="Calibri"/>
                <a:cs typeface="Calibri"/>
                <a:sym typeface="Calibri"/>
              </a:rPr>
              <a:t>Seguin ISD FIRST Results for 2022</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90 out of 100 points</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A - Superior Achievement </a:t>
            </a:r>
            <a:endParaRPr b="1" sz="5000">
              <a:solidFill>
                <a:schemeClr val="lt1"/>
              </a:solidFill>
              <a:latin typeface="Calibri"/>
              <a:ea typeface="Calibri"/>
              <a:cs typeface="Calibri"/>
              <a:sym typeface="Calibri"/>
            </a:endParaRPr>
          </a:p>
        </p:txBody>
      </p:sp>
      <p:sp>
        <p:nvSpPr>
          <p:cNvPr id="296" name="Google Shape;296;p47"/>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300" name="Shape 300"/>
        <p:cNvGrpSpPr/>
        <p:nvPr/>
      </p:nvGrpSpPr>
      <p:grpSpPr>
        <a:xfrm>
          <a:off x="0" y="0"/>
          <a:ext cx="0" cy="0"/>
          <a:chOff x="0" y="0"/>
          <a:chExt cx="0" cy="0"/>
        </a:xfrm>
      </p:grpSpPr>
      <p:sp>
        <p:nvSpPr>
          <p:cNvPr id="301" name="Google Shape;301;p48"/>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4 Year Score Comparison</a:t>
            </a:r>
            <a:endParaRPr b="1" sz="5000">
              <a:solidFill>
                <a:schemeClr val="lt1"/>
              </a:solidFill>
              <a:latin typeface="Calibri"/>
              <a:ea typeface="Calibri"/>
              <a:cs typeface="Calibri"/>
              <a:sym typeface="Calibri"/>
            </a:endParaRPr>
          </a:p>
        </p:txBody>
      </p:sp>
      <p:sp>
        <p:nvSpPr>
          <p:cNvPr id="302" name="Google Shape;302;p48"/>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306" name="Shape 306"/>
        <p:cNvGrpSpPr/>
        <p:nvPr/>
      </p:nvGrpSpPr>
      <p:grpSpPr>
        <a:xfrm>
          <a:off x="0" y="0"/>
          <a:ext cx="0" cy="0"/>
          <a:chOff x="0" y="0"/>
          <a:chExt cx="0" cy="0"/>
        </a:xfrm>
      </p:grpSpPr>
      <p:sp>
        <p:nvSpPr>
          <p:cNvPr id="307" name="Google Shape;307;p49"/>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pic>
        <p:nvPicPr>
          <p:cNvPr id="308" name="Google Shape;308;p49"/>
          <p:cNvPicPr preferRelativeResize="0"/>
          <p:nvPr/>
        </p:nvPicPr>
        <p:blipFill>
          <a:blip r:embed="rId3">
            <a:alphaModFix/>
          </a:blip>
          <a:stretch>
            <a:fillRect/>
          </a:stretch>
        </p:blipFill>
        <p:spPr>
          <a:xfrm>
            <a:off x="1740725" y="2034725"/>
            <a:ext cx="8304473" cy="4612300"/>
          </a:xfrm>
          <a:prstGeom prst="rect">
            <a:avLst/>
          </a:prstGeom>
          <a:noFill/>
          <a:ln>
            <a:noFill/>
          </a:ln>
        </p:spPr>
      </p:pic>
      <p:sp>
        <p:nvSpPr>
          <p:cNvPr id="309" name="Google Shape;309;p49"/>
          <p:cNvSpPr txBox="1"/>
          <p:nvPr/>
        </p:nvSpPr>
        <p:spPr>
          <a:xfrm>
            <a:off x="3867525" y="1418538"/>
            <a:ext cx="5445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90</a:t>
            </a:r>
            <a:endParaRPr b="1" sz="2800">
              <a:solidFill>
                <a:schemeClr val="dk1"/>
              </a:solidFill>
              <a:latin typeface="Calibri"/>
              <a:ea typeface="Calibri"/>
              <a:cs typeface="Calibri"/>
              <a:sym typeface="Calibri"/>
            </a:endParaRPr>
          </a:p>
        </p:txBody>
      </p:sp>
      <p:sp>
        <p:nvSpPr>
          <p:cNvPr id="310" name="Google Shape;310;p49"/>
          <p:cNvSpPr txBox="1"/>
          <p:nvPr/>
        </p:nvSpPr>
        <p:spPr>
          <a:xfrm>
            <a:off x="5551500" y="1418550"/>
            <a:ext cx="5445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94</a:t>
            </a:r>
            <a:endParaRPr b="1" sz="2800">
              <a:solidFill>
                <a:schemeClr val="dk1"/>
              </a:solidFill>
              <a:latin typeface="Calibri"/>
              <a:ea typeface="Calibri"/>
              <a:cs typeface="Calibri"/>
              <a:sym typeface="Calibri"/>
            </a:endParaRPr>
          </a:p>
        </p:txBody>
      </p:sp>
      <p:sp>
        <p:nvSpPr>
          <p:cNvPr id="311" name="Google Shape;311;p49"/>
          <p:cNvSpPr txBox="1"/>
          <p:nvPr/>
        </p:nvSpPr>
        <p:spPr>
          <a:xfrm>
            <a:off x="7363100" y="1418550"/>
            <a:ext cx="5445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92</a:t>
            </a:r>
            <a:endParaRPr b="1" sz="2800">
              <a:solidFill>
                <a:schemeClr val="dk1"/>
              </a:solidFill>
              <a:latin typeface="Calibri"/>
              <a:ea typeface="Calibri"/>
              <a:cs typeface="Calibri"/>
              <a:sym typeface="Calibri"/>
            </a:endParaRPr>
          </a:p>
        </p:txBody>
      </p:sp>
      <p:sp>
        <p:nvSpPr>
          <p:cNvPr id="312" name="Google Shape;312;p49"/>
          <p:cNvSpPr txBox="1"/>
          <p:nvPr/>
        </p:nvSpPr>
        <p:spPr>
          <a:xfrm>
            <a:off x="9089625" y="1418550"/>
            <a:ext cx="544500" cy="3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96</a:t>
            </a:r>
            <a:endParaRPr b="1"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316" name="Shape 316"/>
        <p:cNvGrpSpPr/>
        <p:nvPr/>
      </p:nvGrpSpPr>
      <p:grpSpPr>
        <a:xfrm>
          <a:off x="0" y="0"/>
          <a:ext cx="0" cy="0"/>
          <a:chOff x="0" y="0"/>
          <a:chExt cx="0" cy="0"/>
        </a:xfrm>
      </p:grpSpPr>
      <p:sp>
        <p:nvSpPr>
          <p:cNvPr id="317" name="Google Shape;317;p50"/>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Required Disclosure:</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Reimbursements Received by Superintendent &amp; Board Members for Fiscal Year 2022</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318" name="Google Shape;318;p50"/>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2" name="Shape 322"/>
        <p:cNvGrpSpPr/>
        <p:nvPr/>
      </p:nvGrpSpPr>
      <p:grpSpPr>
        <a:xfrm>
          <a:off x="0" y="0"/>
          <a:ext cx="0" cy="0"/>
          <a:chOff x="0" y="0"/>
          <a:chExt cx="0" cy="0"/>
        </a:xfrm>
      </p:grpSpPr>
      <p:sp>
        <p:nvSpPr>
          <p:cNvPr id="323" name="Google Shape;323;p51"/>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Required Disclosure</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324" name="Google Shape;324;p51"/>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pic>
        <p:nvPicPr>
          <p:cNvPr id="325" name="Google Shape;325;p51"/>
          <p:cNvPicPr preferRelativeResize="0"/>
          <p:nvPr/>
        </p:nvPicPr>
        <p:blipFill>
          <a:blip r:embed="rId3">
            <a:alphaModFix/>
          </a:blip>
          <a:stretch>
            <a:fillRect/>
          </a:stretch>
        </p:blipFill>
        <p:spPr>
          <a:xfrm>
            <a:off x="318550" y="190475"/>
            <a:ext cx="11554898" cy="6477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9" name="Shape 329"/>
        <p:cNvGrpSpPr/>
        <p:nvPr/>
      </p:nvGrpSpPr>
      <p:grpSpPr>
        <a:xfrm>
          <a:off x="0" y="0"/>
          <a:ext cx="0" cy="0"/>
          <a:chOff x="0" y="0"/>
          <a:chExt cx="0" cy="0"/>
        </a:xfrm>
      </p:grpSpPr>
      <p:sp>
        <p:nvSpPr>
          <p:cNvPr id="330" name="Google Shape;330;p52"/>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Required Disclosure:</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Reimbursements Received by Superintendent &amp; Board Members for Fiscal Year 2022</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331" name="Google Shape;331;p52"/>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pic>
        <p:nvPicPr>
          <p:cNvPr id="332" name="Google Shape;332;p52"/>
          <p:cNvPicPr preferRelativeResize="0"/>
          <p:nvPr/>
        </p:nvPicPr>
        <p:blipFill>
          <a:blip r:embed="rId3">
            <a:alphaModFix/>
          </a:blip>
          <a:stretch>
            <a:fillRect/>
          </a:stretch>
        </p:blipFill>
        <p:spPr>
          <a:xfrm>
            <a:off x="291775" y="164125"/>
            <a:ext cx="11608448" cy="6529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336" name="Shape 336"/>
        <p:cNvGrpSpPr/>
        <p:nvPr/>
      </p:nvGrpSpPr>
      <p:grpSpPr>
        <a:xfrm>
          <a:off x="0" y="0"/>
          <a:ext cx="0" cy="0"/>
          <a:chOff x="0" y="0"/>
          <a:chExt cx="0" cy="0"/>
        </a:xfrm>
      </p:grpSpPr>
      <p:sp>
        <p:nvSpPr>
          <p:cNvPr id="337" name="Google Shape;337;p53"/>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Required Disclosure:</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Local Government Officer Conflicts Disclosure Statement</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338" name="Google Shape;338;p53"/>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74" name="Shape 174"/>
        <p:cNvGrpSpPr/>
        <p:nvPr/>
      </p:nvGrpSpPr>
      <p:grpSpPr>
        <a:xfrm>
          <a:off x="0" y="0"/>
          <a:ext cx="0" cy="0"/>
          <a:chOff x="0" y="0"/>
          <a:chExt cx="0" cy="0"/>
        </a:xfrm>
      </p:grpSpPr>
      <p:sp>
        <p:nvSpPr>
          <p:cNvPr id="175" name="Google Shape;175;p27"/>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1</a:t>
            </a:r>
            <a:endParaRPr b="1" sz="3300" u="sng">
              <a:solidFill>
                <a:schemeClr val="lt1"/>
              </a:solidFill>
              <a:latin typeface="Calibri"/>
              <a:ea typeface="Calibri"/>
              <a:cs typeface="Calibri"/>
              <a:sym typeface="Calibri"/>
            </a:endParaRPr>
          </a:p>
          <a:p>
            <a:pPr indent="0" lvl="0" marL="457200" rtl="0" algn="ctr">
              <a:spcBef>
                <a:spcPts val="0"/>
              </a:spcBef>
              <a:spcAft>
                <a:spcPts val="0"/>
              </a:spcAft>
              <a:buClr>
                <a:schemeClr val="dk1"/>
              </a:buClr>
              <a:buSzPts val="1100"/>
              <a:buFont typeface="Arial"/>
              <a:buNone/>
            </a:pPr>
            <a:r>
              <a:rPr b="1" lang="en-US" sz="3300">
                <a:solidFill>
                  <a:schemeClr val="lt1"/>
                </a:solidFill>
                <a:latin typeface="Calibri"/>
                <a:ea typeface="Calibri"/>
                <a:cs typeface="Calibri"/>
                <a:sym typeface="Calibri"/>
              </a:rPr>
              <a:t>Was the annual financial report filed within 30 days after the TEA set deadline of November 27?</a:t>
            </a:r>
            <a:endParaRPr b="1" sz="33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300">
                <a:solidFill>
                  <a:schemeClr val="lt1"/>
                </a:solidFill>
                <a:latin typeface="Calibri"/>
                <a:ea typeface="Calibri"/>
                <a:cs typeface="Calibri"/>
                <a:sym typeface="Calibri"/>
              </a:rPr>
              <a:t>Seguin ISD submitted AFR Nov 17</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176" name="Google Shape;176;p27"/>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54"/>
          <p:cNvPicPr preferRelativeResize="0"/>
          <p:nvPr/>
        </p:nvPicPr>
        <p:blipFill rotWithShape="1">
          <a:blip r:embed="rId3">
            <a:alphaModFix/>
          </a:blip>
          <a:srcRect b="0" l="0" r="0" t="0"/>
          <a:stretch/>
        </p:blipFill>
        <p:spPr>
          <a:xfrm>
            <a:off x="9009234" y="130233"/>
            <a:ext cx="2654155" cy="3211483"/>
          </a:xfrm>
          <a:prstGeom prst="rect">
            <a:avLst/>
          </a:prstGeom>
          <a:noFill/>
          <a:ln>
            <a:noFill/>
          </a:ln>
        </p:spPr>
      </p:pic>
      <p:pic>
        <p:nvPicPr>
          <p:cNvPr id="344" name="Google Shape;344;p54"/>
          <p:cNvPicPr preferRelativeResize="0"/>
          <p:nvPr/>
        </p:nvPicPr>
        <p:blipFill rotWithShape="1">
          <a:blip r:embed="rId4">
            <a:alphaModFix/>
          </a:blip>
          <a:srcRect b="0" l="0" r="0" t="0"/>
          <a:stretch/>
        </p:blipFill>
        <p:spPr>
          <a:xfrm>
            <a:off x="165940" y="3467205"/>
            <a:ext cx="2503557" cy="3210686"/>
          </a:xfrm>
          <a:prstGeom prst="rect">
            <a:avLst/>
          </a:prstGeom>
          <a:noFill/>
          <a:ln>
            <a:noFill/>
          </a:ln>
        </p:spPr>
      </p:pic>
      <p:pic>
        <p:nvPicPr>
          <p:cNvPr id="345" name="Google Shape;345;p54"/>
          <p:cNvPicPr preferRelativeResize="0"/>
          <p:nvPr/>
        </p:nvPicPr>
        <p:blipFill rotWithShape="1">
          <a:blip r:embed="rId5">
            <a:alphaModFix/>
          </a:blip>
          <a:srcRect b="0" l="0" r="0" t="0"/>
          <a:stretch/>
        </p:blipFill>
        <p:spPr>
          <a:xfrm>
            <a:off x="3097155" y="3467205"/>
            <a:ext cx="2496274" cy="3210685"/>
          </a:xfrm>
          <a:prstGeom prst="rect">
            <a:avLst/>
          </a:prstGeom>
          <a:noFill/>
          <a:ln>
            <a:noFill/>
          </a:ln>
        </p:spPr>
      </p:pic>
      <p:pic>
        <p:nvPicPr>
          <p:cNvPr id="346" name="Google Shape;346;p54"/>
          <p:cNvPicPr preferRelativeResize="0"/>
          <p:nvPr/>
        </p:nvPicPr>
        <p:blipFill rotWithShape="1">
          <a:blip r:embed="rId6">
            <a:alphaModFix/>
          </a:blip>
          <a:srcRect b="0" l="0" r="0" t="0"/>
          <a:stretch/>
        </p:blipFill>
        <p:spPr>
          <a:xfrm>
            <a:off x="3097155" y="116378"/>
            <a:ext cx="2496274" cy="3210685"/>
          </a:xfrm>
          <a:prstGeom prst="rect">
            <a:avLst/>
          </a:prstGeom>
          <a:noFill/>
          <a:ln>
            <a:noFill/>
          </a:ln>
        </p:spPr>
      </p:pic>
      <p:pic>
        <p:nvPicPr>
          <p:cNvPr id="347" name="Google Shape;347;p54"/>
          <p:cNvPicPr preferRelativeResize="0"/>
          <p:nvPr/>
        </p:nvPicPr>
        <p:blipFill rotWithShape="1">
          <a:blip r:embed="rId7">
            <a:alphaModFix/>
          </a:blip>
          <a:srcRect b="0" l="0" r="0" t="0"/>
          <a:stretch/>
        </p:blipFill>
        <p:spPr>
          <a:xfrm>
            <a:off x="6049552" y="116376"/>
            <a:ext cx="2503559" cy="3210686"/>
          </a:xfrm>
          <a:prstGeom prst="rect">
            <a:avLst/>
          </a:prstGeom>
          <a:noFill/>
          <a:ln>
            <a:noFill/>
          </a:ln>
        </p:spPr>
      </p:pic>
      <p:pic>
        <p:nvPicPr>
          <p:cNvPr id="348" name="Google Shape;348;p54"/>
          <p:cNvPicPr preferRelativeResize="0"/>
          <p:nvPr/>
        </p:nvPicPr>
        <p:blipFill rotWithShape="1">
          <a:blip r:embed="rId8">
            <a:alphaModFix/>
          </a:blip>
          <a:srcRect b="0" l="0" r="0" t="0"/>
          <a:stretch/>
        </p:blipFill>
        <p:spPr>
          <a:xfrm>
            <a:off x="191081" y="116376"/>
            <a:ext cx="2496274" cy="3210685"/>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55"/>
          <p:cNvPicPr preferRelativeResize="0"/>
          <p:nvPr/>
        </p:nvPicPr>
        <p:blipFill rotWithShape="1">
          <a:blip r:embed="rId3">
            <a:alphaModFix/>
          </a:blip>
          <a:srcRect b="0" l="0" r="0" t="0"/>
          <a:stretch/>
        </p:blipFill>
        <p:spPr>
          <a:xfrm>
            <a:off x="9025784" y="130233"/>
            <a:ext cx="2654155" cy="3211483"/>
          </a:xfrm>
          <a:prstGeom prst="rect">
            <a:avLst/>
          </a:prstGeom>
          <a:noFill/>
          <a:ln>
            <a:noFill/>
          </a:ln>
        </p:spPr>
      </p:pic>
      <p:pic>
        <p:nvPicPr>
          <p:cNvPr id="354" name="Google Shape;354;p55"/>
          <p:cNvPicPr preferRelativeResize="0"/>
          <p:nvPr/>
        </p:nvPicPr>
        <p:blipFill rotWithShape="1">
          <a:blip r:embed="rId4">
            <a:alphaModFix/>
          </a:blip>
          <a:srcRect b="0" l="0" r="0" t="0"/>
          <a:stretch/>
        </p:blipFill>
        <p:spPr>
          <a:xfrm>
            <a:off x="165940" y="3579957"/>
            <a:ext cx="2503558" cy="2996335"/>
          </a:xfrm>
          <a:prstGeom prst="rect">
            <a:avLst/>
          </a:prstGeom>
          <a:noFill/>
          <a:ln>
            <a:noFill/>
          </a:ln>
        </p:spPr>
      </p:pic>
      <p:pic>
        <p:nvPicPr>
          <p:cNvPr id="355" name="Google Shape;355;p55"/>
          <p:cNvPicPr preferRelativeResize="0"/>
          <p:nvPr/>
        </p:nvPicPr>
        <p:blipFill rotWithShape="1">
          <a:blip r:embed="rId5">
            <a:alphaModFix/>
          </a:blip>
          <a:srcRect b="0" l="0" r="0" t="0"/>
          <a:stretch/>
        </p:blipFill>
        <p:spPr>
          <a:xfrm>
            <a:off x="3097156" y="3579957"/>
            <a:ext cx="2496272" cy="2996335"/>
          </a:xfrm>
          <a:prstGeom prst="rect">
            <a:avLst/>
          </a:prstGeom>
          <a:noFill/>
          <a:ln>
            <a:noFill/>
          </a:ln>
        </p:spPr>
      </p:pic>
      <p:pic>
        <p:nvPicPr>
          <p:cNvPr id="356" name="Google Shape;356;p55"/>
          <p:cNvPicPr preferRelativeResize="0"/>
          <p:nvPr/>
        </p:nvPicPr>
        <p:blipFill rotWithShape="1">
          <a:blip r:embed="rId6">
            <a:alphaModFix/>
          </a:blip>
          <a:srcRect b="0" l="0" r="0" t="0"/>
          <a:stretch/>
        </p:blipFill>
        <p:spPr>
          <a:xfrm>
            <a:off x="165940" y="130233"/>
            <a:ext cx="2503557" cy="3211483"/>
          </a:xfrm>
          <a:prstGeom prst="rect">
            <a:avLst/>
          </a:prstGeom>
          <a:noFill/>
          <a:ln>
            <a:noFill/>
          </a:ln>
        </p:spPr>
      </p:pic>
      <p:pic>
        <p:nvPicPr>
          <p:cNvPr id="357" name="Google Shape;357;p55"/>
          <p:cNvPicPr preferRelativeResize="0"/>
          <p:nvPr/>
        </p:nvPicPr>
        <p:blipFill rotWithShape="1">
          <a:blip r:embed="rId7">
            <a:alphaModFix/>
          </a:blip>
          <a:srcRect b="0" l="0" r="0" t="0"/>
          <a:stretch/>
        </p:blipFill>
        <p:spPr>
          <a:xfrm>
            <a:off x="3089871" y="130233"/>
            <a:ext cx="2503557" cy="3211483"/>
          </a:xfrm>
          <a:prstGeom prst="rect">
            <a:avLst/>
          </a:prstGeom>
          <a:noFill/>
          <a:ln>
            <a:noFill/>
          </a:ln>
        </p:spPr>
      </p:pic>
      <p:pic>
        <p:nvPicPr>
          <p:cNvPr id="358" name="Google Shape;358;p55"/>
          <p:cNvPicPr preferRelativeResize="0"/>
          <p:nvPr/>
        </p:nvPicPr>
        <p:blipFill rotWithShape="1">
          <a:blip r:embed="rId8">
            <a:alphaModFix/>
          </a:blip>
          <a:srcRect b="0" l="0" r="0" t="0"/>
          <a:stretch/>
        </p:blipFill>
        <p:spPr>
          <a:xfrm>
            <a:off x="6088535" y="130233"/>
            <a:ext cx="2442143" cy="3211482"/>
          </a:xfrm>
          <a:prstGeom prst="rect">
            <a:avLst/>
          </a:prstGeom>
          <a:noFill/>
          <a:ln>
            <a:noFill/>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56"/>
          <p:cNvPicPr preferRelativeResize="0"/>
          <p:nvPr/>
        </p:nvPicPr>
        <p:blipFill rotWithShape="1">
          <a:blip r:embed="rId3">
            <a:alphaModFix/>
          </a:blip>
          <a:srcRect b="0" l="0" r="0" t="0"/>
          <a:stretch/>
        </p:blipFill>
        <p:spPr>
          <a:xfrm>
            <a:off x="8820093" y="79158"/>
            <a:ext cx="2654154" cy="3220645"/>
          </a:xfrm>
          <a:prstGeom prst="rect">
            <a:avLst/>
          </a:prstGeom>
          <a:noFill/>
          <a:ln>
            <a:noFill/>
          </a:ln>
        </p:spPr>
      </p:pic>
      <p:pic>
        <p:nvPicPr>
          <p:cNvPr id="364" name="Google Shape;364;p56"/>
          <p:cNvPicPr preferRelativeResize="0"/>
          <p:nvPr/>
        </p:nvPicPr>
        <p:blipFill rotWithShape="1">
          <a:blip r:embed="rId4">
            <a:alphaModFix/>
          </a:blip>
          <a:srcRect b="0" l="0" r="0" t="0"/>
          <a:stretch/>
        </p:blipFill>
        <p:spPr>
          <a:xfrm>
            <a:off x="165950" y="3445943"/>
            <a:ext cx="2578850" cy="3139582"/>
          </a:xfrm>
          <a:prstGeom prst="rect">
            <a:avLst/>
          </a:prstGeom>
          <a:noFill/>
          <a:ln>
            <a:noFill/>
          </a:ln>
        </p:spPr>
      </p:pic>
      <p:pic>
        <p:nvPicPr>
          <p:cNvPr id="365" name="Google Shape;365;p56"/>
          <p:cNvPicPr preferRelativeResize="0"/>
          <p:nvPr/>
        </p:nvPicPr>
        <p:blipFill rotWithShape="1">
          <a:blip r:embed="rId5">
            <a:alphaModFix/>
          </a:blip>
          <a:srcRect b="0" l="0" r="0" t="0"/>
          <a:stretch/>
        </p:blipFill>
        <p:spPr>
          <a:xfrm>
            <a:off x="3014575" y="3436699"/>
            <a:ext cx="2578850" cy="3148826"/>
          </a:xfrm>
          <a:prstGeom prst="rect">
            <a:avLst/>
          </a:prstGeom>
          <a:noFill/>
          <a:ln>
            <a:noFill/>
          </a:ln>
        </p:spPr>
      </p:pic>
      <p:pic>
        <p:nvPicPr>
          <p:cNvPr id="366" name="Google Shape;366;p56"/>
          <p:cNvPicPr preferRelativeResize="0"/>
          <p:nvPr/>
        </p:nvPicPr>
        <p:blipFill>
          <a:blip r:embed="rId6">
            <a:alphaModFix/>
          </a:blip>
          <a:stretch>
            <a:fillRect/>
          </a:stretch>
        </p:blipFill>
        <p:spPr>
          <a:xfrm>
            <a:off x="3014575" y="79150"/>
            <a:ext cx="2654149" cy="3220649"/>
          </a:xfrm>
          <a:prstGeom prst="rect">
            <a:avLst/>
          </a:prstGeom>
          <a:noFill/>
          <a:ln>
            <a:noFill/>
          </a:ln>
        </p:spPr>
      </p:pic>
      <p:pic>
        <p:nvPicPr>
          <p:cNvPr id="367" name="Google Shape;367;p56"/>
          <p:cNvPicPr preferRelativeResize="0"/>
          <p:nvPr/>
        </p:nvPicPr>
        <p:blipFill>
          <a:blip r:embed="rId7">
            <a:alphaModFix/>
          </a:blip>
          <a:stretch>
            <a:fillRect/>
          </a:stretch>
        </p:blipFill>
        <p:spPr>
          <a:xfrm>
            <a:off x="5927650" y="79150"/>
            <a:ext cx="2578850" cy="3220650"/>
          </a:xfrm>
          <a:prstGeom prst="rect">
            <a:avLst/>
          </a:prstGeom>
          <a:noFill/>
          <a:ln>
            <a:noFill/>
          </a:ln>
        </p:spPr>
      </p:pic>
      <p:pic>
        <p:nvPicPr>
          <p:cNvPr id="368" name="Google Shape;368;p56"/>
          <p:cNvPicPr preferRelativeResize="0"/>
          <p:nvPr/>
        </p:nvPicPr>
        <p:blipFill>
          <a:blip r:embed="rId8">
            <a:alphaModFix/>
          </a:blip>
          <a:stretch>
            <a:fillRect/>
          </a:stretch>
        </p:blipFill>
        <p:spPr>
          <a:xfrm>
            <a:off x="176800" y="79150"/>
            <a:ext cx="2578850" cy="3220650"/>
          </a:xfrm>
          <a:prstGeom prst="rect">
            <a:avLst/>
          </a:prstGeom>
          <a:noFill/>
          <a:ln>
            <a:noFill/>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57"/>
          <p:cNvPicPr preferRelativeResize="0"/>
          <p:nvPr/>
        </p:nvPicPr>
        <p:blipFill rotWithShape="1">
          <a:blip r:embed="rId3">
            <a:alphaModFix/>
          </a:blip>
          <a:srcRect b="0" l="0" r="0" t="0"/>
          <a:stretch/>
        </p:blipFill>
        <p:spPr>
          <a:xfrm>
            <a:off x="8895735" y="296188"/>
            <a:ext cx="2503556" cy="3244734"/>
          </a:xfrm>
          <a:prstGeom prst="rect">
            <a:avLst/>
          </a:prstGeom>
          <a:noFill/>
          <a:ln>
            <a:noFill/>
          </a:ln>
        </p:spPr>
      </p:pic>
      <p:pic>
        <p:nvPicPr>
          <p:cNvPr id="374" name="Google Shape;374;p57"/>
          <p:cNvPicPr preferRelativeResize="0"/>
          <p:nvPr/>
        </p:nvPicPr>
        <p:blipFill rotWithShape="1">
          <a:blip r:embed="rId4">
            <a:alphaModFix/>
          </a:blip>
          <a:srcRect b="0" l="0" r="0" t="0"/>
          <a:stretch/>
        </p:blipFill>
        <p:spPr>
          <a:xfrm>
            <a:off x="249068" y="3661446"/>
            <a:ext cx="2503556" cy="3070024"/>
          </a:xfrm>
          <a:prstGeom prst="rect">
            <a:avLst/>
          </a:prstGeom>
          <a:noFill/>
          <a:ln>
            <a:noFill/>
          </a:ln>
        </p:spPr>
      </p:pic>
      <p:pic>
        <p:nvPicPr>
          <p:cNvPr id="375" name="Google Shape;375;p57"/>
          <p:cNvPicPr preferRelativeResize="0"/>
          <p:nvPr/>
        </p:nvPicPr>
        <p:blipFill rotWithShape="1">
          <a:blip r:embed="rId5">
            <a:alphaModFix/>
          </a:blip>
          <a:srcRect b="0" l="0" r="0" t="0"/>
          <a:stretch/>
        </p:blipFill>
        <p:spPr>
          <a:xfrm>
            <a:off x="3056582" y="3661446"/>
            <a:ext cx="2485054" cy="3092051"/>
          </a:xfrm>
          <a:prstGeom prst="rect">
            <a:avLst/>
          </a:prstGeom>
          <a:noFill/>
          <a:ln>
            <a:noFill/>
          </a:ln>
        </p:spPr>
      </p:pic>
      <p:pic>
        <p:nvPicPr>
          <p:cNvPr id="376" name="Google Shape;376;p57"/>
          <p:cNvPicPr preferRelativeResize="0"/>
          <p:nvPr/>
        </p:nvPicPr>
        <p:blipFill rotWithShape="1">
          <a:blip r:embed="rId6">
            <a:alphaModFix/>
          </a:blip>
          <a:srcRect b="0" l="0" r="0" t="0"/>
          <a:stretch/>
        </p:blipFill>
        <p:spPr>
          <a:xfrm>
            <a:off x="5976158" y="305886"/>
            <a:ext cx="2485052" cy="3235035"/>
          </a:xfrm>
          <a:prstGeom prst="rect">
            <a:avLst/>
          </a:prstGeom>
          <a:noFill/>
          <a:ln>
            <a:noFill/>
          </a:ln>
        </p:spPr>
      </p:pic>
      <p:pic>
        <p:nvPicPr>
          <p:cNvPr id="377" name="Google Shape;377;p57"/>
          <p:cNvPicPr preferRelativeResize="0"/>
          <p:nvPr/>
        </p:nvPicPr>
        <p:blipFill rotWithShape="1">
          <a:blip r:embed="rId7">
            <a:alphaModFix/>
          </a:blip>
          <a:srcRect b="0" l="0" r="0" t="0"/>
          <a:stretch/>
        </p:blipFill>
        <p:spPr>
          <a:xfrm>
            <a:off x="3056581" y="296188"/>
            <a:ext cx="2485055" cy="3244733"/>
          </a:xfrm>
          <a:prstGeom prst="rect">
            <a:avLst/>
          </a:prstGeom>
          <a:noFill/>
          <a:ln>
            <a:noFill/>
          </a:ln>
        </p:spPr>
      </p:pic>
      <p:pic>
        <p:nvPicPr>
          <p:cNvPr id="378" name="Google Shape;378;p57"/>
          <p:cNvPicPr preferRelativeResize="0"/>
          <p:nvPr/>
        </p:nvPicPr>
        <p:blipFill rotWithShape="1">
          <a:blip r:embed="rId8">
            <a:alphaModFix/>
          </a:blip>
          <a:srcRect b="0" l="0" r="0" t="0"/>
          <a:stretch/>
        </p:blipFill>
        <p:spPr>
          <a:xfrm>
            <a:off x="249069" y="296188"/>
            <a:ext cx="2503556" cy="3244734"/>
          </a:xfrm>
          <a:prstGeom prst="rect">
            <a:avLst/>
          </a:prstGeom>
          <a:noFill/>
          <a:ln>
            <a:noFill/>
          </a:ln>
        </p:spPr>
      </p:pic>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58"/>
          <p:cNvPicPr preferRelativeResize="0"/>
          <p:nvPr/>
        </p:nvPicPr>
        <p:blipFill rotWithShape="1">
          <a:blip r:embed="rId3">
            <a:alphaModFix/>
          </a:blip>
          <a:srcRect b="0" l="0" r="0" t="0"/>
          <a:stretch/>
        </p:blipFill>
        <p:spPr>
          <a:xfrm>
            <a:off x="8828781" y="324971"/>
            <a:ext cx="2480749" cy="3215951"/>
          </a:xfrm>
          <a:prstGeom prst="rect">
            <a:avLst/>
          </a:prstGeom>
          <a:noFill/>
          <a:ln>
            <a:noFill/>
          </a:ln>
        </p:spPr>
      </p:pic>
      <p:pic>
        <p:nvPicPr>
          <p:cNvPr id="384" name="Google Shape;384;p58"/>
          <p:cNvPicPr preferRelativeResize="0"/>
          <p:nvPr/>
        </p:nvPicPr>
        <p:blipFill rotWithShape="1">
          <a:blip r:embed="rId4">
            <a:alphaModFix/>
          </a:blip>
          <a:srcRect b="0" l="0" r="0" t="0"/>
          <a:stretch/>
        </p:blipFill>
        <p:spPr>
          <a:xfrm>
            <a:off x="3056582" y="3703782"/>
            <a:ext cx="2485054" cy="2925987"/>
          </a:xfrm>
          <a:prstGeom prst="rect">
            <a:avLst/>
          </a:prstGeom>
          <a:noFill/>
          <a:ln>
            <a:noFill/>
          </a:ln>
        </p:spPr>
      </p:pic>
      <p:pic>
        <p:nvPicPr>
          <p:cNvPr id="385" name="Google Shape;385;p58"/>
          <p:cNvPicPr preferRelativeResize="0"/>
          <p:nvPr/>
        </p:nvPicPr>
        <p:blipFill rotWithShape="1">
          <a:blip r:embed="rId5">
            <a:alphaModFix/>
          </a:blip>
          <a:srcRect b="0" l="0" r="0" t="0"/>
          <a:stretch/>
        </p:blipFill>
        <p:spPr>
          <a:xfrm>
            <a:off x="249069" y="3703783"/>
            <a:ext cx="2503556" cy="2925986"/>
          </a:xfrm>
          <a:prstGeom prst="rect">
            <a:avLst/>
          </a:prstGeom>
          <a:noFill/>
          <a:ln>
            <a:noFill/>
          </a:ln>
        </p:spPr>
      </p:pic>
      <p:pic>
        <p:nvPicPr>
          <p:cNvPr id="386" name="Google Shape;386;p58"/>
          <p:cNvPicPr preferRelativeResize="0"/>
          <p:nvPr/>
        </p:nvPicPr>
        <p:blipFill rotWithShape="1">
          <a:blip r:embed="rId6">
            <a:alphaModFix/>
          </a:blip>
          <a:srcRect b="0" l="0" r="0" t="0"/>
          <a:stretch/>
        </p:blipFill>
        <p:spPr>
          <a:xfrm>
            <a:off x="249069" y="324971"/>
            <a:ext cx="2503555" cy="3225335"/>
          </a:xfrm>
          <a:prstGeom prst="rect">
            <a:avLst/>
          </a:prstGeom>
          <a:noFill/>
          <a:ln>
            <a:noFill/>
          </a:ln>
        </p:spPr>
      </p:pic>
      <p:pic>
        <p:nvPicPr>
          <p:cNvPr id="387" name="Google Shape;387;p58"/>
          <p:cNvPicPr preferRelativeResize="0"/>
          <p:nvPr/>
        </p:nvPicPr>
        <p:blipFill rotWithShape="1">
          <a:blip r:embed="rId7">
            <a:alphaModFix/>
          </a:blip>
          <a:srcRect b="0" l="0" r="0" t="0"/>
          <a:stretch/>
        </p:blipFill>
        <p:spPr>
          <a:xfrm>
            <a:off x="3056582" y="324971"/>
            <a:ext cx="2485054" cy="3225336"/>
          </a:xfrm>
          <a:prstGeom prst="rect">
            <a:avLst/>
          </a:prstGeom>
          <a:noFill/>
          <a:ln>
            <a:noFill/>
          </a:ln>
        </p:spPr>
      </p:pic>
      <p:pic>
        <p:nvPicPr>
          <p:cNvPr id="388" name="Google Shape;388;p58"/>
          <p:cNvPicPr preferRelativeResize="0"/>
          <p:nvPr/>
        </p:nvPicPr>
        <p:blipFill rotWithShape="1">
          <a:blip r:embed="rId8">
            <a:alphaModFix/>
          </a:blip>
          <a:srcRect b="0" l="0" r="0" t="0"/>
          <a:stretch/>
        </p:blipFill>
        <p:spPr>
          <a:xfrm>
            <a:off x="5900246" y="324971"/>
            <a:ext cx="2503555" cy="3225335"/>
          </a:xfrm>
          <a:prstGeom prst="rect">
            <a:avLst/>
          </a:prstGeom>
          <a:noFill/>
          <a:ln>
            <a:noFill/>
          </a:ln>
        </p:spPr>
      </p:pic>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59"/>
          <p:cNvPicPr preferRelativeResize="0"/>
          <p:nvPr/>
        </p:nvPicPr>
        <p:blipFill rotWithShape="1">
          <a:blip r:embed="rId3">
            <a:alphaModFix/>
          </a:blip>
          <a:srcRect b="0" l="0" r="0" t="0"/>
          <a:stretch/>
        </p:blipFill>
        <p:spPr>
          <a:xfrm>
            <a:off x="8968891" y="296189"/>
            <a:ext cx="2480750" cy="3254119"/>
          </a:xfrm>
          <a:prstGeom prst="rect">
            <a:avLst/>
          </a:prstGeom>
          <a:noFill/>
          <a:ln>
            <a:noFill/>
          </a:ln>
        </p:spPr>
      </p:pic>
      <p:pic>
        <p:nvPicPr>
          <p:cNvPr id="394" name="Google Shape;394;p59"/>
          <p:cNvPicPr preferRelativeResize="0"/>
          <p:nvPr/>
        </p:nvPicPr>
        <p:blipFill rotWithShape="1">
          <a:blip r:embed="rId4">
            <a:alphaModFix/>
          </a:blip>
          <a:srcRect b="0" l="0" r="0" t="0"/>
          <a:stretch/>
        </p:blipFill>
        <p:spPr>
          <a:xfrm>
            <a:off x="249069" y="3703782"/>
            <a:ext cx="2503556" cy="2925986"/>
          </a:xfrm>
          <a:prstGeom prst="rect">
            <a:avLst/>
          </a:prstGeom>
          <a:noFill/>
          <a:ln>
            <a:noFill/>
          </a:ln>
        </p:spPr>
      </p:pic>
      <p:pic>
        <p:nvPicPr>
          <p:cNvPr id="395" name="Google Shape;395;p59"/>
          <p:cNvPicPr preferRelativeResize="0"/>
          <p:nvPr/>
        </p:nvPicPr>
        <p:blipFill rotWithShape="1">
          <a:blip r:embed="rId5">
            <a:alphaModFix/>
          </a:blip>
          <a:srcRect b="0" l="0" r="0" t="0"/>
          <a:stretch/>
        </p:blipFill>
        <p:spPr>
          <a:xfrm>
            <a:off x="3143998" y="3703782"/>
            <a:ext cx="2484013" cy="2925987"/>
          </a:xfrm>
          <a:prstGeom prst="rect">
            <a:avLst/>
          </a:prstGeom>
          <a:noFill/>
          <a:ln>
            <a:noFill/>
          </a:ln>
        </p:spPr>
      </p:pic>
      <p:pic>
        <p:nvPicPr>
          <p:cNvPr id="396" name="Google Shape;396;p59"/>
          <p:cNvPicPr preferRelativeResize="0"/>
          <p:nvPr/>
        </p:nvPicPr>
        <p:blipFill rotWithShape="1">
          <a:blip r:embed="rId6">
            <a:alphaModFix/>
          </a:blip>
          <a:srcRect b="0" l="0" r="0" t="0"/>
          <a:stretch/>
        </p:blipFill>
        <p:spPr>
          <a:xfrm>
            <a:off x="233166" y="324971"/>
            <a:ext cx="2535362" cy="3225336"/>
          </a:xfrm>
          <a:prstGeom prst="rect">
            <a:avLst/>
          </a:prstGeom>
          <a:noFill/>
          <a:ln>
            <a:noFill/>
          </a:ln>
        </p:spPr>
      </p:pic>
      <p:pic>
        <p:nvPicPr>
          <p:cNvPr id="397" name="Google Shape;397;p59"/>
          <p:cNvPicPr preferRelativeResize="0"/>
          <p:nvPr/>
        </p:nvPicPr>
        <p:blipFill rotWithShape="1">
          <a:blip r:embed="rId7">
            <a:alphaModFix/>
          </a:blip>
          <a:srcRect b="0" l="0" r="0" t="0"/>
          <a:stretch/>
        </p:blipFill>
        <p:spPr>
          <a:xfrm>
            <a:off x="6003485" y="334356"/>
            <a:ext cx="2503557" cy="3215950"/>
          </a:xfrm>
          <a:prstGeom prst="rect">
            <a:avLst/>
          </a:prstGeom>
          <a:noFill/>
          <a:ln>
            <a:noFill/>
          </a:ln>
        </p:spPr>
      </p:pic>
      <p:pic>
        <p:nvPicPr>
          <p:cNvPr id="398" name="Google Shape;398;p59"/>
          <p:cNvPicPr preferRelativeResize="0"/>
          <p:nvPr/>
        </p:nvPicPr>
        <p:blipFill rotWithShape="1">
          <a:blip r:embed="rId8">
            <a:alphaModFix/>
          </a:blip>
          <a:srcRect b="0" l="0" r="0" t="0"/>
          <a:stretch/>
        </p:blipFill>
        <p:spPr>
          <a:xfrm>
            <a:off x="3143999" y="324971"/>
            <a:ext cx="2484013" cy="3225336"/>
          </a:xfrm>
          <a:prstGeom prst="rect">
            <a:avLst/>
          </a:prstGeom>
          <a:noFill/>
          <a:ln>
            <a:noFill/>
          </a:ln>
        </p:spPr>
      </p:pic>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60"/>
          <p:cNvPicPr preferRelativeResize="0"/>
          <p:nvPr/>
        </p:nvPicPr>
        <p:blipFill rotWithShape="1">
          <a:blip r:embed="rId3">
            <a:alphaModFix/>
          </a:blip>
          <a:srcRect b="0" l="0" r="0" t="0"/>
          <a:stretch/>
        </p:blipFill>
        <p:spPr>
          <a:xfrm>
            <a:off x="233166" y="324971"/>
            <a:ext cx="2535360" cy="3225336"/>
          </a:xfrm>
          <a:prstGeom prst="rect">
            <a:avLst/>
          </a:prstGeom>
          <a:noFill/>
          <a:ln>
            <a:noFill/>
          </a:ln>
        </p:spPr>
      </p:pic>
      <p:pic>
        <p:nvPicPr>
          <p:cNvPr id="404" name="Google Shape;404;p60"/>
          <p:cNvPicPr preferRelativeResize="0"/>
          <p:nvPr/>
        </p:nvPicPr>
        <p:blipFill rotWithShape="1">
          <a:blip r:embed="rId4">
            <a:alphaModFix/>
          </a:blip>
          <a:srcRect b="0" l="0" r="0" t="0"/>
          <a:stretch/>
        </p:blipFill>
        <p:spPr>
          <a:xfrm>
            <a:off x="6003485" y="324970"/>
            <a:ext cx="2503555" cy="3225338"/>
          </a:xfrm>
          <a:prstGeom prst="rect">
            <a:avLst/>
          </a:prstGeom>
          <a:noFill/>
          <a:ln>
            <a:noFill/>
          </a:ln>
        </p:spPr>
      </p:pic>
      <p:pic>
        <p:nvPicPr>
          <p:cNvPr id="405" name="Google Shape;405;p60"/>
          <p:cNvPicPr preferRelativeResize="0"/>
          <p:nvPr/>
        </p:nvPicPr>
        <p:blipFill rotWithShape="1">
          <a:blip r:embed="rId5">
            <a:alphaModFix/>
          </a:blip>
          <a:srcRect b="0" l="0" r="0" t="0"/>
          <a:stretch/>
        </p:blipFill>
        <p:spPr>
          <a:xfrm>
            <a:off x="3069027" y="324970"/>
            <a:ext cx="2602200" cy="3225338"/>
          </a:xfrm>
          <a:prstGeom prst="rect">
            <a:avLst/>
          </a:prstGeom>
          <a:noFill/>
          <a:ln>
            <a:noFill/>
          </a:ln>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61"/>
          <p:cNvPicPr preferRelativeResize="0"/>
          <p:nvPr/>
        </p:nvPicPr>
        <p:blipFill rotWithShape="1">
          <a:blip r:embed="rId3">
            <a:alphaModFix/>
          </a:blip>
          <a:srcRect b="0" l="0" r="0" t="0"/>
          <a:stretch/>
        </p:blipFill>
        <p:spPr>
          <a:xfrm>
            <a:off x="3133486" y="334356"/>
            <a:ext cx="2505039" cy="3215950"/>
          </a:xfrm>
          <a:prstGeom prst="rect">
            <a:avLst/>
          </a:prstGeom>
          <a:noFill/>
          <a:ln>
            <a:noFill/>
          </a:ln>
        </p:spPr>
      </p:pic>
      <p:pic>
        <p:nvPicPr>
          <p:cNvPr id="411" name="Google Shape;411;p61"/>
          <p:cNvPicPr preferRelativeResize="0"/>
          <p:nvPr/>
        </p:nvPicPr>
        <p:blipFill rotWithShape="1">
          <a:blip r:embed="rId4">
            <a:alphaModFix/>
          </a:blip>
          <a:srcRect b="0" l="0" r="0" t="0"/>
          <a:stretch/>
        </p:blipFill>
        <p:spPr>
          <a:xfrm>
            <a:off x="6003484" y="334356"/>
            <a:ext cx="2503557" cy="3215950"/>
          </a:xfrm>
          <a:prstGeom prst="rect">
            <a:avLst/>
          </a:prstGeom>
          <a:noFill/>
          <a:ln>
            <a:noFill/>
          </a:ln>
        </p:spPr>
      </p:pic>
      <p:pic>
        <p:nvPicPr>
          <p:cNvPr id="412" name="Google Shape;412;p61"/>
          <p:cNvPicPr preferRelativeResize="0"/>
          <p:nvPr/>
        </p:nvPicPr>
        <p:blipFill rotWithShape="1">
          <a:blip r:embed="rId5">
            <a:alphaModFix/>
          </a:blip>
          <a:srcRect b="0" l="0" r="0" t="0"/>
          <a:stretch/>
        </p:blipFill>
        <p:spPr>
          <a:xfrm>
            <a:off x="233166" y="334355"/>
            <a:ext cx="2535361" cy="3215951"/>
          </a:xfrm>
          <a:prstGeom prst="rect">
            <a:avLst/>
          </a:prstGeom>
          <a:noFill/>
          <a:ln>
            <a:noFill/>
          </a:ln>
        </p:spPr>
      </p:pic>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416" name="Shape 416"/>
        <p:cNvGrpSpPr/>
        <p:nvPr/>
      </p:nvGrpSpPr>
      <p:grpSpPr>
        <a:xfrm>
          <a:off x="0" y="0"/>
          <a:ext cx="0" cy="0"/>
          <a:chOff x="0" y="0"/>
          <a:chExt cx="0" cy="0"/>
        </a:xfrm>
      </p:grpSpPr>
      <p:sp>
        <p:nvSpPr>
          <p:cNvPr id="417" name="Google Shape;417;p62"/>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Required Disclosure:</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Official 2022-2023 FIRST Report from TEA</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418" name="Google Shape;418;p62"/>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63"/>
          <p:cNvPicPr preferRelativeResize="0"/>
          <p:nvPr/>
        </p:nvPicPr>
        <p:blipFill rotWithShape="1">
          <a:blip r:embed="rId3">
            <a:alphaModFix/>
          </a:blip>
          <a:srcRect b="0" l="0" r="0" t="0"/>
          <a:stretch/>
        </p:blipFill>
        <p:spPr>
          <a:xfrm>
            <a:off x="461600" y="310875"/>
            <a:ext cx="11191349" cy="6107650"/>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80" name="Shape 180"/>
        <p:cNvGrpSpPr/>
        <p:nvPr/>
      </p:nvGrpSpPr>
      <p:grpSpPr>
        <a:xfrm>
          <a:off x="0" y="0"/>
          <a:ext cx="0" cy="0"/>
          <a:chOff x="0" y="0"/>
          <a:chExt cx="0" cy="0"/>
        </a:xfrm>
      </p:grpSpPr>
      <p:sp>
        <p:nvSpPr>
          <p:cNvPr id="181" name="Google Shape;181;p28"/>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2</a:t>
            </a:r>
            <a:endParaRPr b="1" sz="3300" u="sng">
              <a:solidFill>
                <a:schemeClr val="lt1"/>
              </a:solidFill>
              <a:latin typeface="Calibri"/>
              <a:ea typeface="Calibri"/>
              <a:cs typeface="Calibri"/>
              <a:sym typeface="Calibri"/>
            </a:endParaRPr>
          </a:p>
          <a:p>
            <a:pPr indent="0" lvl="0" marL="0" marR="0" rtl="0" algn="ctr">
              <a:spcBef>
                <a:spcPts val="0"/>
              </a:spcBef>
              <a:spcAft>
                <a:spcPts val="0"/>
              </a:spcAft>
              <a:buNone/>
            </a:pPr>
            <a:r>
              <a:rPr b="1" lang="en-US" sz="3300">
                <a:solidFill>
                  <a:schemeClr val="lt1"/>
                </a:solidFill>
                <a:latin typeface="Calibri"/>
                <a:ea typeface="Calibri"/>
                <a:cs typeface="Calibri"/>
                <a:sym typeface="Calibri"/>
              </a:rPr>
              <a:t>Was there an unmodified opinion in the annual financial report on the financial statements as a whole</a:t>
            </a:r>
            <a:r>
              <a:rPr b="1" lang="en-US" sz="3300">
                <a:solidFill>
                  <a:schemeClr val="lt1"/>
                </a:solidFill>
                <a:latin typeface="Calibri"/>
                <a:ea typeface="Calibri"/>
                <a:cs typeface="Calibri"/>
                <a:sym typeface="Calibri"/>
              </a:rPr>
              <a:t>?</a:t>
            </a:r>
            <a:endParaRPr b="1" sz="33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rPr b="1" lang="en-US" sz="3300">
                <a:solidFill>
                  <a:schemeClr val="lt1"/>
                </a:solidFill>
                <a:latin typeface="Calibri"/>
                <a:ea typeface="Calibri"/>
                <a:cs typeface="Calibri"/>
                <a:sym typeface="Calibri"/>
              </a:rPr>
              <a:t>Seguin ISD received an unmodified opinion</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182" name="Google Shape;182;p28"/>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64"/>
          <p:cNvPicPr preferRelativeResize="0"/>
          <p:nvPr/>
        </p:nvPicPr>
        <p:blipFill rotWithShape="1">
          <a:blip r:embed="rId3">
            <a:alphaModFix/>
          </a:blip>
          <a:srcRect b="0" l="0" r="0" t="0"/>
          <a:stretch/>
        </p:blipFill>
        <p:spPr>
          <a:xfrm>
            <a:off x="461600" y="310875"/>
            <a:ext cx="11191351" cy="6142400"/>
          </a:xfrm>
          <a:prstGeom prst="rect">
            <a:avLst/>
          </a:prstGeom>
          <a:noFill/>
          <a:ln>
            <a:noFill/>
          </a:ln>
        </p:spPr>
      </p:pic>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65"/>
          <p:cNvPicPr preferRelativeResize="0"/>
          <p:nvPr/>
        </p:nvPicPr>
        <p:blipFill rotWithShape="1">
          <a:blip r:embed="rId3">
            <a:alphaModFix/>
          </a:blip>
          <a:srcRect b="0" l="0" r="0" t="0"/>
          <a:stretch/>
        </p:blipFill>
        <p:spPr>
          <a:xfrm>
            <a:off x="452175" y="292025"/>
            <a:ext cx="11210201" cy="6236275"/>
          </a:xfrm>
          <a:prstGeom prst="rect">
            <a:avLst/>
          </a:prstGeom>
          <a:noFill/>
          <a:ln>
            <a:noFill/>
          </a:ln>
        </p:spPr>
      </p:pic>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66"/>
          <p:cNvPicPr preferRelativeResize="0"/>
          <p:nvPr/>
        </p:nvPicPr>
        <p:blipFill rotWithShape="1">
          <a:blip r:embed="rId3">
            <a:alphaModFix/>
          </a:blip>
          <a:srcRect b="0" l="0" r="0" t="0"/>
          <a:stretch/>
        </p:blipFill>
        <p:spPr>
          <a:xfrm>
            <a:off x="481450" y="295675"/>
            <a:ext cx="11197424" cy="6266675"/>
          </a:xfrm>
          <a:prstGeom prst="rect">
            <a:avLst/>
          </a:prstGeom>
          <a:noFill/>
          <a:ln>
            <a:noFill/>
          </a:ln>
        </p:spPr>
      </p:pic>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id="443" name="Google Shape;443;p67"/>
          <p:cNvPicPr preferRelativeResize="0"/>
          <p:nvPr/>
        </p:nvPicPr>
        <p:blipFill rotWithShape="1">
          <a:blip r:embed="rId3">
            <a:alphaModFix/>
          </a:blip>
          <a:srcRect b="0" l="0" r="0" t="0"/>
          <a:stretch/>
        </p:blipFill>
        <p:spPr>
          <a:xfrm>
            <a:off x="492875" y="263775"/>
            <a:ext cx="11186002" cy="6298575"/>
          </a:xfrm>
          <a:prstGeom prst="rect">
            <a:avLst/>
          </a:prstGeom>
          <a:noFill/>
          <a:ln>
            <a:noFill/>
          </a:ln>
        </p:spPr>
      </p:pic>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68"/>
          <p:cNvPicPr preferRelativeResize="0"/>
          <p:nvPr/>
        </p:nvPicPr>
        <p:blipFill rotWithShape="1">
          <a:blip r:embed="rId3">
            <a:alphaModFix/>
          </a:blip>
          <a:srcRect b="0" l="0" r="0" t="0"/>
          <a:stretch/>
        </p:blipFill>
        <p:spPr>
          <a:xfrm>
            <a:off x="549525" y="295675"/>
            <a:ext cx="11129350" cy="6266675"/>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69"/>
          <p:cNvPicPr preferRelativeResize="0"/>
          <p:nvPr/>
        </p:nvPicPr>
        <p:blipFill rotWithShape="1">
          <a:blip r:embed="rId3">
            <a:alphaModFix/>
          </a:blip>
          <a:srcRect b="0" l="0" r="0" t="0"/>
          <a:stretch/>
        </p:blipFill>
        <p:spPr>
          <a:xfrm>
            <a:off x="549525" y="295675"/>
            <a:ext cx="11129349" cy="6266675"/>
          </a:xfrm>
          <a:prstGeom prst="rect">
            <a:avLst/>
          </a:prstGeom>
          <a:noFill/>
          <a:ln>
            <a:noFill/>
          </a:ln>
        </p:spPr>
      </p:pic>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70"/>
          <p:cNvPicPr preferRelativeResize="0"/>
          <p:nvPr/>
        </p:nvPicPr>
        <p:blipFill rotWithShape="1">
          <a:blip r:embed="rId3">
            <a:alphaModFix/>
          </a:blip>
          <a:srcRect b="0" l="0" r="0" t="0"/>
          <a:stretch/>
        </p:blipFill>
        <p:spPr>
          <a:xfrm>
            <a:off x="549525" y="198426"/>
            <a:ext cx="11129349" cy="6425752"/>
          </a:xfrm>
          <a:prstGeom prst="rect">
            <a:avLst/>
          </a:prstGeom>
          <a:noFill/>
          <a:ln>
            <a:noFill/>
          </a:ln>
        </p:spPr>
      </p:pic>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71"/>
          <p:cNvPicPr preferRelativeResize="0"/>
          <p:nvPr/>
        </p:nvPicPr>
        <p:blipFill rotWithShape="1">
          <a:blip r:embed="rId3">
            <a:alphaModFix/>
          </a:blip>
          <a:srcRect b="0" l="0" r="0" t="0"/>
          <a:stretch/>
        </p:blipFill>
        <p:spPr>
          <a:xfrm>
            <a:off x="539400" y="165575"/>
            <a:ext cx="11129350" cy="6425749"/>
          </a:xfrm>
          <a:prstGeom prst="rect">
            <a:avLst/>
          </a:prstGeom>
          <a:noFill/>
          <a:ln>
            <a:noFill/>
          </a:ln>
        </p:spPr>
      </p:pic>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467" name="Shape 467"/>
        <p:cNvGrpSpPr/>
        <p:nvPr/>
      </p:nvGrpSpPr>
      <p:grpSpPr>
        <a:xfrm>
          <a:off x="0" y="0"/>
          <a:ext cx="0" cy="0"/>
          <a:chOff x="0" y="0"/>
          <a:chExt cx="0" cy="0"/>
        </a:xfrm>
      </p:grpSpPr>
      <p:sp>
        <p:nvSpPr>
          <p:cNvPr id="468" name="Google Shape;468;p72"/>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Required Disclosure:</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rPr b="1" lang="en-US" sz="5000">
                <a:solidFill>
                  <a:schemeClr val="lt1"/>
                </a:solidFill>
                <a:latin typeface="Calibri"/>
                <a:ea typeface="Calibri"/>
                <a:cs typeface="Calibri"/>
                <a:sym typeface="Calibri"/>
              </a:rPr>
              <a:t>Superintendent’s </a:t>
            </a:r>
            <a:r>
              <a:rPr b="1" lang="en-US" sz="5000">
                <a:solidFill>
                  <a:schemeClr val="lt1"/>
                </a:solidFill>
                <a:latin typeface="Calibri"/>
                <a:ea typeface="Calibri"/>
                <a:cs typeface="Calibri"/>
                <a:sym typeface="Calibri"/>
              </a:rPr>
              <a:t>Employment</a:t>
            </a:r>
            <a:r>
              <a:rPr b="1" lang="en-US" sz="5000">
                <a:solidFill>
                  <a:schemeClr val="lt1"/>
                </a:solidFill>
                <a:latin typeface="Calibri"/>
                <a:ea typeface="Calibri"/>
                <a:cs typeface="Calibri"/>
                <a:sym typeface="Calibri"/>
              </a:rPr>
              <a:t> Contract</a:t>
            </a:r>
            <a:endParaRPr b="1" sz="5000">
              <a:solidFill>
                <a:schemeClr val="lt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b="1" lang="en-US" sz="1200" u="sng">
                <a:solidFill>
                  <a:schemeClr val="hlink"/>
                </a:solidFill>
                <a:latin typeface="Calibri"/>
                <a:ea typeface="Calibri"/>
                <a:cs typeface="Calibri"/>
                <a:sym typeface="Calibri"/>
                <a:hlinkClick r:id="rId3"/>
              </a:rPr>
              <a:t>https://www.seguin.k12.tx.us/upload/page/0109/Supt%20Contract.pdf</a:t>
            </a:r>
            <a:endParaRPr b="1" sz="5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469" name="Google Shape;469;p72"/>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473" name="Shape 473"/>
        <p:cNvGrpSpPr/>
        <p:nvPr/>
      </p:nvGrpSpPr>
      <p:grpSpPr>
        <a:xfrm>
          <a:off x="0" y="0"/>
          <a:ext cx="0" cy="0"/>
          <a:chOff x="0" y="0"/>
          <a:chExt cx="0" cy="0"/>
        </a:xfrm>
      </p:grpSpPr>
      <p:sp>
        <p:nvSpPr>
          <p:cNvPr id="474" name="Google Shape;474;p73"/>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US" sz="7000">
                <a:solidFill>
                  <a:schemeClr val="lt1"/>
                </a:solidFill>
                <a:latin typeface="Calibri"/>
                <a:ea typeface="Calibri"/>
                <a:cs typeface="Calibri"/>
                <a:sym typeface="Calibri"/>
              </a:rPr>
              <a:t>Questions?</a:t>
            </a:r>
            <a:endParaRPr b="1" sz="70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5000">
              <a:solidFill>
                <a:schemeClr val="lt1"/>
              </a:solidFill>
              <a:latin typeface="Calibri"/>
              <a:ea typeface="Calibri"/>
              <a:cs typeface="Calibri"/>
              <a:sym typeface="Calibri"/>
            </a:endParaRPr>
          </a:p>
        </p:txBody>
      </p:sp>
      <p:sp>
        <p:nvSpPr>
          <p:cNvPr id="475" name="Google Shape;475;p73"/>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86" name="Shape 186"/>
        <p:cNvGrpSpPr/>
        <p:nvPr/>
      </p:nvGrpSpPr>
      <p:grpSpPr>
        <a:xfrm>
          <a:off x="0" y="0"/>
          <a:ext cx="0" cy="0"/>
          <a:chOff x="0" y="0"/>
          <a:chExt cx="0" cy="0"/>
        </a:xfrm>
      </p:grpSpPr>
      <p:sp>
        <p:nvSpPr>
          <p:cNvPr id="187" name="Google Shape;187;p29"/>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3</a:t>
            </a:r>
            <a:endParaRPr b="1" sz="3300" u="sng">
              <a:solidFill>
                <a:schemeClr val="lt1"/>
              </a:solidFill>
              <a:latin typeface="Calibri"/>
              <a:ea typeface="Calibri"/>
              <a:cs typeface="Calibri"/>
              <a:sym typeface="Calibri"/>
            </a:endParaRPr>
          </a:p>
          <a:p>
            <a:pPr indent="0" lvl="0" marL="457200" rtl="0" algn="ctr">
              <a:spcBef>
                <a:spcPts val="0"/>
              </a:spcBef>
              <a:spcAft>
                <a:spcPts val="0"/>
              </a:spcAft>
              <a:buClr>
                <a:schemeClr val="dk1"/>
              </a:buClr>
              <a:buSzPts val="1100"/>
              <a:buFont typeface="Arial"/>
              <a:buNone/>
            </a:pPr>
            <a:r>
              <a:rPr b="1" lang="en-US" sz="3300">
                <a:solidFill>
                  <a:schemeClr val="lt1"/>
                </a:solidFill>
                <a:latin typeface="Calibri"/>
                <a:ea typeface="Calibri"/>
                <a:cs typeface="Calibri"/>
                <a:sym typeface="Calibri"/>
              </a:rPr>
              <a:t>Was the district in compliance with the payment terms of all debt agreements at fiscal year end?</a:t>
            </a:r>
            <a:endParaRPr b="1" sz="3300">
              <a:solidFill>
                <a:schemeClr val="lt1"/>
              </a:solidFill>
              <a:latin typeface="Calibri"/>
              <a:ea typeface="Calibri"/>
              <a:cs typeface="Calibri"/>
              <a:sym typeface="Calibri"/>
            </a:endParaRPr>
          </a:p>
          <a:p>
            <a:pPr indent="0" lvl="0" marL="457200" marR="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300">
                <a:solidFill>
                  <a:schemeClr val="lt1"/>
                </a:solidFill>
                <a:latin typeface="Calibri"/>
                <a:ea typeface="Calibri"/>
                <a:cs typeface="Calibri"/>
                <a:sym typeface="Calibri"/>
              </a:rPr>
              <a:t>Seguin ISD made all debt payments within the requirements of the bond covenants</a:t>
            </a:r>
            <a:endParaRPr b="1" sz="33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188" name="Google Shape;188;p29"/>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92" name="Shape 192"/>
        <p:cNvGrpSpPr/>
        <p:nvPr/>
      </p:nvGrpSpPr>
      <p:grpSpPr>
        <a:xfrm>
          <a:off x="0" y="0"/>
          <a:ext cx="0" cy="0"/>
          <a:chOff x="0" y="0"/>
          <a:chExt cx="0" cy="0"/>
        </a:xfrm>
      </p:grpSpPr>
      <p:sp>
        <p:nvSpPr>
          <p:cNvPr id="193" name="Google Shape;193;p30"/>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4</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Did the district make timely payments to Teachers Retirement System, Texas Workforce Commission, Internal Revenue Service, and other government agencies?</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submitted timely reports and payments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194" name="Google Shape;194;p30"/>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98" name="Shape 198"/>
        <p:cNvGrpSpPr/>
        <p:nvPr/>
      </p:nvGrpSpPr>
      <p:grpSpPr>
        <a:xfrm>
          <a:off x="0" y="0"/>
          <a:ext cx="0" cy="0"/>
          <a:chOff x="0" y="0"/>
          <a:chExt cx="0" cy="0"/>
        </a:xfrm>
      </p:grpSpPr>
      <p:sp>
        <p:nvSpPr>
          <p:cNvPr id="199" name="Google Shape;199;p31"/>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5</a:t>
            </a:r>
            <a:endParaRPr b="1" sz="3300" u="sng">
              <a:solidFill>
                <a:schemeClr val="lt1"/>
              </a:solidFill>
              <a:latin typeface="Calibri"/>
              <a:ea typeface="Calibri"/>
              <a:cs typeface="Calibri"/>
              <a:sym typeface="Calibri"/>
            </a:endParaRPr>
          </a:p>
          <a:p>
            <a:pPr indent="0" lvl="0" marL="0" rtl="0" algn="ctr">
              <a:spcBef>
                <a:spcPts val="0"/>
              </a:spcBef>
              <a:spcAft>
                <a:spcPts val="0"/>
              </a:spcAft>
              <a:buNone/>
            </a:pPr>
            <a:r>
              <a:rPr b="1" lang="en-US" sz="3300">
                <a:solidFill>
                  <a:schemeClr val="lt1"/>
                </a:solidFill>
                <a:latin typeface="Calibri"/>
                <a:ea typeface="Calibri"/>
                <a:cs typeface="Calibri"/>
                <a:sym typeface="Calibri"/>
              </a:rPr>
              <a:t>This indicator is not being scored.</a:t>
            </a:r>
            <a:endParaRPr b="1" sz="3300">
              <a:solidFill>
                <a:schemeClr val="lt1"/>
              </a:solidFill>
              <a:latin typeface="Calibri"/>
              <a:ea typeface="Calibri"/>
              <a:cs typeface="Calibri"/>
              <a:sym typeface="Calibri"/>
            </a:endParaRPr>
          </a:p>
          <a:p>
            <a:pPr indent="0" lvl="0" marL="45720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45720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457200" rtl="0" algn="ctr">
              <a:spcBef>
                <a:spcPts val="0"/>
              </a:spcBef>
              <a:spcAft>
                <a:spcPts val="0"/>
              </a:spcAft>
              <a:buNone/>
            </a:pPr>
            <a:r>
              <a:t/>
            </a:r>
            <a:endParaRPr b="1" sz="33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N/A</a:t>
            </a:r>
            <a:endParaRPr b="1" sz="3300">
              <a:solidFill>
                <a:schemeClr val="lt1"/>
              </a:solidFill>
              <a:latin typeface="Calibri"/>
              <a:ea typeface="Calibri"/>
              <a:cs typeface="Calibri"/>
              <a:sym typeface="Calibri"/>
            </a:endParaRPr>
          </a:p>
        </p:txBody>
      </p:sp>
      <p:sp>
        <p:nvSpPr>
          <p:cNvPr id="200" name="Google Shape;200;p31"/>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04" name="Shape 204"/>
        <p:cNvGrpSpPr/>
        <p:nvPr/>
      </p:nvGrpSpPr>
      <p:grpSpPr>
        <a:xfrm>
          <a:off x="0" y="0"/>
          <a:ext cx="0" cy="0"/>
          <a:chOff x="0" y="0"/>
          <a:chExt cx="0" cy="0"/>
        </a:xfrm>
      </p:grpSpPr>
      <p:sp>
        <p:nvSpPr>
          <p:cNvPr id="205" name="Google Shape;205;p32"/>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6</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Was the average change in fund balances over 3 years less than a 25% decrease or did the current year’s unassigned and assigned fund balances exceed 75 days of operational expenditures?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met both criteria</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Passed</a:t>
            </a:r>
            <a:endParaRPr b="1" sz="3300">
              <a:solidFill>
                <a:schemeClr val="lt1"/>
              </a:solidFill>
              <a:latin typeface="Calibri"/>
              <a:ea typeface="Calibri"/>
              <a:cs typeface="Calibri"/>
              <a:sym typeface="Calibri"/>
            </a:endParaRPr>
          </a:p>
        </p:txBody>
      </p:sp>
      <p:sp>
        <p:nvSpPr>
          <p:cNvPr id="206" name="Google Shape;206;p32"/>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10" name="Shape 210"/>
        <p:cNvGrpSpPr/>
        <p:nvPr/>
      </p:nvGrpSpPr>
      <p:grpSpPr>
        <a:xfrm>
          <a:off x="0" y="0"/>
          <a:ext cx="0" cy="0"/>
          <a:chOff x="0" y="0"/>
          <a:chExt cx="0" cy="0"/>
        </a:xfrm>
      </p:grpSpPr>
      <p:sp>
        <p:nvSpPr>
          <p:cNvPr id="211" name="Google Shape;211;p33"/>
          <p:cNvSpPr/>
          <p:nvPr/>
        </p:nvSpPr>
        <p:spPr>
          <a:xfrm>
            <a:off x="923900" y="1866050"/>
            <a:ext cx="10057200" cy="4303800"/>
          </a:xfrm>
          <a:prstGeom prst="rect">
            <a:avLst/>
          </a:prstGeom>
          <a:solidFill>
            <a:schemeClr val="dk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300" u="sng">
                <a:solidFill>
                  <a:schemeClr val="lt1"/>
                </a:solidFill>
                <a:latin typeface="Calibri"/>
                <a:ea typeface="Calibri"/>
                <a:cs typeface="Calibri"/>
                <a:sym typeface="Calibri"/>
              </a:rPr>
              <a:t>Indicator 7</a:t>
            </a:r>
            <a:endParaRPr b="1" sz="3300" u="sng">
              <a:solidFill>
                <a:schemeClr val="lt1"/>
              </a:solidFill>
              <a:latin typeface="Calibri"/>
              <a:ea typeface="Calibri"/>
              <a:cs typeface="Calibri"/>
              <a:sym typeface="Calibri"/>
            </a:endParaRPr>
          </a:p>
          <a:p>
            <a:pPr indent="0" lvl="0" marL="457200" rtl="0" algn="ctr">
              <a:spcBef>
                <a:spcPts val="0"/>
              </a:spcBef>
              <a:spcAft>
                <a:spcPts val="0"/>
              </a:spcAft>
              <a:buNone/>
            </a:pPr>
            <a:r>
              <a:rPr b="1" lang="en-US" sz="3300">
                <a:solidFill>
                  <a:schemeClr val="lt1"/>
                </a:solidFill>
                <a:latin typeface="Calibri"/>
                <a:ea typeface="Calibri"/>
                <a:cs typeface="Calibri"/>
                <a:sym typeface="Calibri"/>
              </a:rPr>
              <a:t>Was the number of days of cash on hand and current investments in the general fund for the school district sufficient to cover operating expenditures?</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Seguin ISD had sufficient cash and investments </a:t>
            </a:r>
            <a:endParaRPr b="1" sz="3300">
              <a:solidFill>
                <a:schemeClr val="lt1"/>
              </a:solidFill>
              <a:latin typeface="Calibri"/>
              <a:ea typeface="Calibri"/>
              <a:cs typeface="Calibri"/>
              <a:sym typeface="Calibri"/>
            </a:endParaRPr>
          </a:p>
          <a:p>
            <a:pPr indent="0" lvl="0" marL="0" rtl="0" algn="l">
              <a:spcBef>
                <a:spcPts val="0"/>
              </a:spcBef>
              <a:spcAft>
                <a:spcPts val="0"/>
              </a:spcAft>
              <a:buNone/>
            </a:pPr>
            <a:r>
              <a:rPr b="1" lang="en-US" sz="3300">
                <a:solidFill>
                  <a:schemeClr val="lt1"/>
                </a:solidFill>
                <a:latin typeface="Calibri"/>
                <a:ea typeface="Calibri"/>
                <a:cs typeface="Calibri"/>
                <a:sym typeface="Calibri"/>
              </a:rPr>
              <a:t>Score: 10 points</a:t>
            </a:r>
            <a:endParaRPr b="1" sz="3300">
              <a:solidFill>
                <a:schemeClr val="lt1"/>
              </a:solidFill>
              <a:latin typeface="Calibri"/>
              <a:ea typeface="Calibri"/>
              <a:cs typeface="Calibri"/>
              <a:sym typeface="Calibri"/>
            </a:endParaRPr>
          </a:p>
        </p:txBody>
      </p:sp>
      <p:sp>
        <p:nvSpPr>
          <p:cNvPr id="212" name="Google Shape;212;p33"/>
          <p:cNvSpPr txBox="1"/>
          <p:nvPr>
            <p:ph type="title"/>
          </p:nvPr>
        </p:nvSpPr>
        <p:spPr>
          <a:xfrm>
            <a:off x="838200" y="92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b="1" lang="en-US" sz="3200">
                <a:latin typeface="Calibri"/>
                <a:ea typeface="Calibri"/>
                <a:cs typeface="Calibri"/>
                <a:sym typeface="Calibri"/>
              </a:rPr>
              <a:t>Seguin ISD</a:t>
            </a:r>
            <a:br>
              <a:rPr b="1" lang="en-US" sz="3200">
                <a:latin typeface="Calibri"/>
                <a:ea typeface="Calibri"/>
                <a:cs typeface="Calibri"/>
                <a:sym typeface="Calibri"/>
              </a:rPr>
            </a:br>
            <a:r>
              <a:rPr b="1" lang="en-US" sz="3200"/>
              <a:t>Business Department </a:t>
            </a:r>
            <a:endParaRPr b="1" sz="3200"/>
          </a:p>
          <a:p>
            <a:pPr indent="457200" lvl="0" marL="0" rtl="0" algn="ctr">
              <a:lnSpc>
                <a:spcPct val="90000"/>
              </a:lnSpc>
              <a:spcBef>
                <a:spcPts val="0"/>
              </a:spcBef>
              <a:spcAft>
                <a:spcPts val="0"/>
              </a:spcAft>
              <a:buClr>
                <a:schemeClr val="dk1"/>
              </a:buClr>
              <a:buSzPts val="3200"/>
              <a:buFont typeface="Calibri"/>
              <a:buNone/>
            </a:pPr>
            <a:r>
              <a:rPr b="1" lang="en-US" sz="3200"/>
              <a:t>Financial Integrity Rating System (FIRST) of Texas </a:t>
            </a:r>
            <a:endParaRPr b="1" sz="3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